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5"/>
  </p:notesMasterIdLst>
  <p:sldIdLst>
    <p:sldId id="256" r:id="rId2"/>
    <p:sldId id="308" r:id="rId3"/>
    <p:sldId id="260" r:id="rId4"/>
    <p:sldId id="306" r:id="rId5"/>
    <p:sldId id="307" r:id="rId6"/>
    <p:sldId id="277" r:id="rId7"/>
    <p:sldId id="257" r:id="rId8"/>
    <p:sldId id="316" r:id="rId9"/>
    <p:sldId id="317" r:id="rId10"/>
    <p:sldId id="278" r:id="rId11"/>
    <p:sldId id="285" r:id="rId12"/>
    <p:sldId id="318" r:id="rId13"/>
    <p:sldId id="319" r:id="rId14"/>
    <p:sldId id="309" r:id="rId15"/>
    <p:sldId id="310" r:id="rId16"/>
    <p:sldId id="289" r:id="rId17"/>
    <p:sldId id="291" r:id="rId18"/>
    <p:sldId id="311" r:id="rId19"/>
    <p:sldId id="312" r:id="rId20"/>
    <p:sldId id="313" r:id="rId21"/>
    <p:sldId id="295" r:id="rId22"/>
    <p:sldId id="259" r:id="rId23"/>
    <p:sldId id="297" r:id="rId24"/>
    <p:sldId id="299" r:id="rId25"/>
    <p:sldId id="301" r:id="rId26"/>
    <p:sldId id="320" r:id="rId27"/>
    <p:sldId id="315" r:id="rId28"/>
    <p:sldId id="267" r:id="rId29"/>
    <p:sldId id="268" r:id="rId30"/>
    <p:sldId id="265" r:id="rId31"/>
    <p:sldId id="303" r:id="rId32"/>
    <p:sldId id="266" r:id="rId33"/>
    <p:sldId id="269" r:id="rId34"/>
    <p:sldId id="314" r:id="rId35"/>
    <p:sldId id="261" r:id="rId36"/>
    <p:sldId id="262" r:id="rId37"/>
    <p:sldId id="264" r:id="rId38"/>
    <p:sldId id="270" r:id="rId39"/>
    <p:sldId id="271" r:id="rId40"/>
    <p:sldId id="272" r:id="rId41"/>
    <p:sldId id="275" r:id="rId42"/>
    <p:sldId id="273" r:id="rId43"/>
    <p:sldId id="27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87" d="100"/>
          <a:sy n="87" d="100"/>
        </p:scale>
        <p:origin x="-1062" y="-90"/>
      </p:cViewPr>
      <p:guideLst>
        <p:guide orient="horz" pos="2160"/>
        <p:guide pos="2880"/>
      </p:guideLst>
    </p:cSldViewPr>
  </p:slideViewPr>
  <p:outlineViewPr>
    <p:cViewPr>
      <p:scale>
        <a:sx n="33" d="100"/>
        <a:sy n="33" d="100"/>
      </p:scale>
      <p:origin x="0" y="193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93A86-537B-4B3F-A459-B4DDE4C8A8A1}" type="datetimeFigureOut">
              <a:rPr lang="en-US" smtClean="0"/>
              <a:pPr/>
              <a:t>5/13/2013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F32EBC-146E-4B1C-8282-4FDE9F3DDFA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F32EBC-146E-4B1C-8282-4FDE9F3DDFA7}"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5/13/2013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Mandatory reporting</a:t>
            </a:r>
            <a:endParaRPr lang="en-US" sz="6600" dirty="0"/>
          </a:p>
        </p:txBody>
      </p:sp>
      <p:sp>
        <p:nvSpPr>
          <p:cNvPr id="3" name="Subtitle 2"/>
          <p:cNvSpPr>
            <a:spLocks noGrp="1"/>
          </p:cNvSpPr>
          <p:nvPr>
            <p:ph type="subTitle" idx="1"/>
          </p:nvPr>
        </p:nvSpPr>
        <p:spPr/>
        <p:txBody>
          <a:bodyPr/>
          <a:lstStyle/>
          <a:p>
            <a:r>
              <a:rPr lang="en-US" dirty="0" smtClean="0"/>
              <a:t>Civil Reporting</a:t>
            </a:r>
          </a:p>
          <a:p>
            <a:r>
              <a:rPr lang="en-US" dirty="0" smtClean="0"/>
              <a:t>Ecclesiastical Reporting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smtClean="0"/>
              <a:t>Get to Know Your State’s Laws</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sz="3600" dirty="0" smtClean="0"/>
              <a:t>Find out what your state’s mandatory reporting requires.</a:t>
            </a:r>
          </a:p>
          <a:p>
            <a:endParaRPr lang="en-US" sz="3600" dirty="0" smtClean="0"/>
          </a:p>
          <a:p>
            <a:r>
              <a:rPr lang="en-US" sz="3600" dirty="0" smtClean="0"/>
              <a:t>Inform your staff of your state’s laws.</a:t>
            </a:r>
          </a:p>
          <a:p>
            <a:endParaRPr lang="en-US" sz="3600" dirty="0" smtClean="0"/>
          </a:p>
          <a:p>
            <a:r>
              <a:rPr lang="en-US" sz="3600" dirty="0" smtClean="0"/>
              <a:t>Train your staff in what the law requires.</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lstStyle/>
          <a:p>
            <a:pPr algn="ctr"/>
            <a:r>
              <a:rPr lang="en-US" dirty="0" smtClean="0"/>
              <a:t>Failure to Report</a:t>
            </a:r>
            <a:endParaRPr lang="en-US" dirty="0"/>
          </a:p>
        </p:txBody>
      </p:sp>
      <p:sp>
        <p:nvSpPr>
          <p:cNvPr id="6" name="Content Placeholder 5"/>
          <p:cNvSpPr>
            <a:spLocks noGrp="1"/>
          </p:cNvSpPr>
          <p:nvPr>
            <p:ph idx="1"/>
          </p:nvPr>
        </p:nvSpPr>
        <p:spPr>
          <a:xfrm>
            <a:off x="457200" y="1981200"/>
            <a:ext cx="8229600" cy="4343400"/>
          </a:xfrm>
        </p:spPr>
        <p:txBody>
          <a:bodyPr>
            <a:noAutofit/>
          </a:bodyPr>
          <a:lstStyle/>
          <a:p>
            <a:r>
              <a:rPr lang="en-US" sz="3200" i="1" dirty="0" smtClean="0"/>
              <a:t>Approximately 47 States</a:t>
            </a:r>
            <a:r>
              <a:rPr lang="en-US" sz="3200" dirty="0" smtClean="0"/>
              <a:t>, the District of Columbia, American Samoa, Guam, the Northern Mariana Islands, and the Virgin Islands </a:t>
            </a:r>
            <a:r>
              <a:rPr lang="en-US" sz="3200" u="sng" dirty="0" smtClean="0"/>
              <a:t>impose penalties</a:t>
            </a:r>
            <a:r>
              <a:rPr lang="en-US" sz="3200" dirty="0" smtClean="0"/>
              <a:t> on mandatory reporters who knowingly or willfully fail to make a report when they suspect that a child is being abused or neglected.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810000"/>
          </a:xfrm>
        </p:spPr>
        <p:txBody>
          <a:bodyPr/>
          <a:lstStyle/>
          <a:p>
            <a:r>
              <a:rPr lang="en-US" sz="3200" dirty="0" smtClean="0"/>
              <a:t>Many states classify failure to report as a misdemeanor punishable with imprisonment and substantial fines.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3581400"/>
          </a:xfrm>
        </p:spPr>
        <p:txBody>
          <a:bodyPr/>
          <a:lstStyle/>
          <a:p>
            <a:r>
              <a:rPr lang="en-US" sz="3200" dirty="0" smtClean="0"/>
              <a:t>A failure to report can also expose your organization to liability.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19200"/>
            <a:ext cx="7772400" cy="4114800"/>
          </a:xfrm>
        </p:spPr>
        <p:txBody>
          <a:bodyPr/>
          <a:lstStyle/>
          <a:p>
            <a:pPr algn="ctr"/>
            <a:r>
              <a:rPr lang="en-US" sz="8000" dirty="0" smtClean="0"/>
              <a:t>ECCLESIASTICAL REPORTING DUTIES</a:t>
            </a:r>
            <a:endParaRPr lang="en-US" sz="8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2724912"/>
          </a:xfrm>
        </p:spPr>
        <p:txBody>
          <a:bodyPr>
            <a:normAutofit/>
          </a:bodyPr>
          <a:lstStyle/>
          <a:p>
            <a:r>
              <a:rPr lang="en-US" sz="4400" dirty="0" smtClean="0"/>
              <a:t>What does the Book of Order say?</a:t>
            </a:r>
            <a:endParaRPr lang="en-US" sz="4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a:bodyPr>
          <a:lstStyle/>
          <a:p>
            <a:pPr>
              <a:buNone/>
            </a:pPr>
            <a:r>
              <a:rPr lang="en-US" dirty="0" smtClean="0"/>
              <a:t>G-4.0302  </a:t>
            </a:r>
            <a:r>
              <a:rPr lang="en-US" i="1" dirty="0" smtClean="0"/>
              <a:t>Mandatory Reporting</a:t>
            </a:r>
          </a:p>
          <a:p>
            <a:pPr>
              <a:buNone/>
            </a:pPr>
            <a:endParaRPr lang="en-US" i="1" dirty="0" smtClean="0"/>
          </a:p>
          <a:p>
            <a:pPr>
              <a:buNone/>
            </a:pPr>
            <a:r>
              <a:rPr lang="en-US" dirty="0" smtClean="0"/>
              <a:t>“Any member of this church engaged in ordered ministry and any certified Christian educator employed by this church or its congregations, shall report to ecclesiastical and civil legal authorities knowledge of harm, or the risk of harm, related to the physical abuse, neglect, and/or sexual molestation or abuse of a minor or an adult who lacks mental capacity when (1) such information is gained outside of a confidential communication as defined by G-4.0301, (2) she or he is not bound by an obligation of privileged communication under law. Or (3) she or he reasonably believes that there is risk of future physical harm or abuse.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0"/>
            <a:ext cx="8229600" cy="4038600"/>
          </a:xfrm>
        </p:spPr>
        <p:txBody>
          <a:bodyPr>
            <a:normAutofit/>
          </a:bodyPr>
          <a:lstStyle/>
          <a:p>
            <a:r>
              <a:rPr lang="en-US" sz="3200" dirty="0" smtClean="0"/>
              <a:t>WHO IS REQUIRED TO REPORT</a:t>
            </a:r>
          </a:p>
          <a:p>
            <a:endParaRPr lang="en-US" sz="3200" dirty="0" smtClean="0"/>
          </a:p>
          <a:p>
            <a:pPr lvl="1"/>
            <a:r>
              <a:rPr lang="en-US" sz="2800" dirty="0" smtClean="0"/>
              <a:t>Ordered ministry: Teaching Elders, Ruling Elders, Deacons and Certified Christian Educators</a:t>
            </a:r>
          </a:p>
          <a:p>
            <a:pPr lvl="1"/>
            <a:endParaRPr lang="en-US" sz="2200" u="sng" dirty="0" smtClean="0"/>
          </a:p>
          <a:p>
            <a:endParaRPr lang="en-US" sz="2800" dirty="0" smtClean="0"/>
          </a:p>
          <a:p>
            <a:pPr marL="341313" lvl="1" indent="-341313"/>
            <a:endParaRPr lang="en-US" sz="2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267200"/>
          </a:xfrm>
        </p:spPr>
        <p:txBody>
          <a:bodyPr>
            <a:normAutofit/>
          </a:bodyPr>
          <a:lstStyle/>
          <a:p>
            <a:r>
              <a:rPr lang="en-US" sz="3200" dirty="0" smtClean="0"/>
              <a:t>WHAT ARE THEY REQUIRED TO REPORT</a:t>
            </a:r>
          </a:p>
          <a:p>
            <a:endParaRPr lang="en-US" sz="3200" dirty="0" smtClean="0"/>
          </a:p>
          <a:p>
            <a:pPr lvl="1"/>
            <a:r>
              <a:rPr lang="en-US" sz="2800" dirty="0" smtClean="0"/>
              <a:t>Harm or the risk of harm related to physical abuse, neglect, sexual molestation or abuse </a:t>
            </a:r>
          </a:p>
          <a:p>
            <a:pPr lvl="2"/>
            <a:r>
              <a:rPr lang="en-US" sz="2800" dirty="0" smtClean="0"/>
              <a:t>Of a minor (anyone under 18 years of age)</a:t>
            </a:r>
          </a:p>
          <a:p>
            <a:pPr lvl="2"/>
            <a:r>
              <a:rPr lang="en-US" sz="2800" dirty="0" smtClean="0"/>
              <a:t>Or an adult who lacks mental capacity</a:t>
            </a:r>
          </a:p>
          <a:p>
            <a:pPr lvl="2"/>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648200"/>
          </a:xfrm>
        </p:spPr>
        <p:txBody>
          <a:bodyPr>
            <a:normAutofit lnSpcReduction="10000"/>
          </a:bodyPr>
          <a:lstStyle/>
          <a:p>
            <a:pPr marL="0" lvl="1" indent="0"/>
            <a:r>
              <a:rPr lang="en-US" sz="3200" dirty="0" smtClean="0"/>
              <a:t>REPORT INFORMATION WHEN</a:t>
            </a:r>
          </a:p>
          <a:p>
            <a:pPr marL="0" lvl="1" indent="0">
              <a:buNone/>
            </a:pPr>
            <a:endParaRPr lang="en-US" sz="3200" dirty="0" smtClean="0"/>
          </a:p>
          <a:p>
            <a:pPr lvl="1"/>
            <a:r>
              <a:rPr lang="en-US" dirty="0" smtClean="0"/>
              <a:t> </a:t>
            </a:r>
            <a:r>
              <a:rPr lang="en-US" sz="2800" dirty="0" smtClean="0"/>
              <a:t>such information is gained outside of a confidential communication; </a:t>
            </a:r>
          </a:p>
          <a:p>
            <a:pPr lvl="1">
              <a:buNone/>
            </a:pPr>
            <a:r>
              <a:rPr lang="en-US" sz="2800" dirty="0" smtClean="0"/>
              <a:t>					and</a:t>
            </a:r>
          </a:p>
          <a:p>
            <a:pPr lvl="1"/>
            <a:r>
              <a:rPr lang="en-US" sz="2800" dirty="0" smtClean="0"/>
              <a:t> you are not bound by an obligation of privileged communication under law; 	</a:t>
            </a:r>
          </a:p>
          <a:p>
            <a:pPr lvl="8">
              <a:buNone/>
            </a:pPr>
            <a:r>
              <a:rPr lang="en-US" sz="1800" dirty="0" smtClean="0"/>
              <a:t>			</a:t>
            </a:r>
            <a:r>
              <a:rPr lang="en-US" sz="2800" dirty="0" smtClean="0"/>
              <a:t>or </a:t>
            </a:r>
          </a:p>
          <a:p>
            <a:pPr lvl="1"/>
            <a:r>
              <a:rPr lang="en-US" sz="2800" dirty="0" smtClean="0"/>
              <a:t> you reasonably believe that there is risk of future physical harm or abuse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316736"/>
            <a:ext cx="7772400" cy="2721864"/>
          </a:xfrm>
        </p:spPr>
        <p:txBody>
          <a:bodyPr/>
          <a:lstStyle/>
          <a:p>
            <a:pPr algn="ctr"/>
            <a:r>
              <a:rPr lang="en-US" sz="8000" dirty="0" smtClean="0"/>
              <a:t>SOME STATISTICS</a:t>
            </a:r>
            <a:endParaRPr lang="en-US" sz="8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886200"/>
          </a:xfrm>
        </p:spPr>
        <p:txBody>
          <a:bodyPr>
            <a:normAutofit/>
          </a:bodyPr>
          <a:lstStyle/>
          <a:p>
            <a:pPr>
              <a:buNone/>
            </a:pPr>
            <a:r>
              <a:rPr lang="en-US" sz="3200" dirty="0" smtClean="0"/>
              <a:t>TO WHOM TO MAKE THE REPORT</a:t>
            </a:r>
          </a:p>
          <a:p>
            <a:pPr lvl="1"/>
            <a:r>
              <a:rPr lang="en-US" sz="2800" dirty="0" smtClean="0"/>
              <a:t>To  both church and civil legal authorities</a:t>
            </a:r>
          </a:p>
          <a:p>
            <a:pPr lvl="1"/>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pPr algn="ctr"/>
            <a:r>
              <a:rPr lang="en-US" dirty="0" smtClean="0"/>
              <a:t>Sexual Abuse Defined in the </a:t>
            </a:r>
            <a:br>
              <a:rPr lang="en-US" dirty="0" smtClean="0"/>
            </a:br>
            <a:r>
              <a:rPr lang="en-US" dirty="0" smtClean="0"/>
              <a:t>Rules of Discipline </a:t>
            </a:r>
            <a:r>
              <a:rPr lang="en-US" sz="2400" dirty="0" smtClean="0"/>
              <a:t>(D-10.04001c)</a:t>
            </a:r>
            <a:endParaRPr lang="en-US" dirty="0"/>
          </a:p>
        </p:txBody>
      </p:sp>
      <p:sp>
        <p:nvSpPr>
          <p:cNvPr id="3" name="Content Placeholder 2"/>
          <p:cNvSpPr>
            <a:spLocks noGrp="1"/>
          </p:cNvSpPr>
          <p:nvPr>
            <p:ph idx="1"/>
          </p:nvPr>
        </p:nvSpPr>
        <p:spPr>
          <a:xfrm>
            <a:off x="457200" y="2362200"/>
            <a:ext cx="8229600" cy="3962400"/>
          </a:xfrm>
        </p:spPr>
        <p:txBody>
          <a:bodyPr>
            <a:normAutofit/>
          </a:bodyPr>
          <a:lstStyle/>
          <a:p>
            <a:r>
              <a:rPr lang="en-US" sz="2800" u="sng" dirty="0" smtClean="0"/>
              <a:t>Sexual abuse </a:t>
            </a:r>
            <a:r>
              <a:rPr lang="en-US" sz="2800" dirty="0" smtClean="0"/>
              <a:t>of another person is any offense involving sexual conduct in relation to</a:t>
            </a:r>
          </a:p>
          <a:p>
            <a:pPr lvl="1"/>
            <a:r>
              <a:rPr lang="en-US" dirty="0" smtClean="0"/>
              <a:t> any person under the age of eighteen years or anyone over the age of eighteen years without the mental capacity to consent;</a:t>
            </a:r>
          </a:p>
          <a:p>
            <a:pPr>
              <a:buNone/>
            </a:pPr>
            <a:r>
              <a:rPr lang="en-US" dirty="0" smtClean="0"/>
              <a:t>					or</a:t>
            </a:r>
          </a:p>
          <a:p>
            <a:pPr lvl="1"/>
            <a:r>
              <a:rPr lang="en-US" dirty="0" smtClean="0"/>
              <a:t> any person when the conduct includes force, threat, coercion, intimidation, or misuse of ordered</a:t>
            </a:r>
            <a:r>
              <a:rPr lang="en-US" b="1" dirty="0" smtClean="0"/>
              <a:t> </a:t>
            </a:r>
            <a:r>
              <a:rPr lang="en-US" dirty="0" smtClean="0"/>
              <a:t>ministry or position.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Confidentiality</a:t>
            </a:r>
            <a:endParaRPr lang="en-US" dirty="0"/>
          </a:p>
        </p:txBody>
      </p:sp>
      <p:sp>
        <p:nvSpPr>
          <p:cNvPr id="5" name="Content Placeholder 4"/>
          <p:cNvSpPr>
            <a:spLocks noGrp="1"/>
          </p:cNvSpPr>
          <p:nvPr>
            <p:ph idx="1"/>
          </p:nvPr>
        </p:nvSpPr>
        <p:spPr/>
        <p:txBody>
          <a:bodyPr>
            <a:normAutofit fontScale="92500"/>
          </a:bodyPr>
          <a:lstStyle/>
          <a:p>
            <a:pPr>
              <a:buNone/>
            </a:pPr>
            <a:r>
              <a:rPr lang="en-US" dirty="0" smtClean="0"/>
              <a:t>See G-4.0301</a:t>
            </a:r>
          </a:p>
          <a:p>
            <a:pPr>
              <a:buNone/>
            </a:pPr>
            <a:r>
              <a:rPr lang="en-US" dirty="0" smtClean="0"/>
              <a:t>A teaching or ruling elder commissioned to pastoral service </a:t>
            </a:r>
          </a:p>
          <a:p>
            <a:r>
              <a:rPr lang="en-US" dirty="0" smtClean="0"/>
              <a:t>may break confidentiality if given permission by confidant</a:t>
            </a:r>
          </a:p>
          <a:p>
            <a:r>
              <a:rPr lang="en-US" dirty="0" smtClean="0"/>
              <a:t>or if mandated to real confidential information</a:t>
            </a:r>
          </a:p>
          <a:p>
            <a:r>
              <a:rPr lang="en-US" dirty="0" smtClean="0"/>
              <a:t>“may reveal confidential information when she or he reasonably believes that there is a risk of imminent bodily harm to any person.”</a:t>
            </a:r>
          </a:p>
          <a:p>
            <a:pPr>
              <a:buNone/>
            </a:pPr>
            <a:endParaRPr lang="en-US" dirty="0" smtClean="0"/>
          </a:p>
          <a:p>
            <a:pPr marL="0" indent="0">
              <a:buNone/>
            </a:pPr>
            <a:r>
              <a:rPr lang="en-US" dirty="0" smtClean="0"/>
              <a:t>Some states only recognize the Roman Catholic sacraments of confession, penance and last rites as confidential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657600"/>
          </a:xfrm>
        </p:spPr>
        <p:txBody>
          <a:bodyPr/>
          <a:lstStyle/>
          <a:p>
            <a:pPr marL="0" indent="0" algn="just">
              <a:buNone/>
            </a:pPr>
            <a:r>
              <a:rPr lang="en-US" sz="4000" dirty="0" smtClean="0"/>
              <a:t>Inform and train your staff in what the Book of Order requires.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fontScale="90000"/>
          </a:bodyPr>
          <a:lstStyle/>
          <a:p>
            <a:pPr algn="ctr"/>
            <a:r>
              <a:rPr lang="en-US" dirty="0" smtClean="0"/>
              <a:t>Mandatory </a:t>
            </a:r>
            <a:br>
              <a:rPr lang="en-US" dirty="0" smtClean="0"/>
            </a:br>
            <a:r>
              <a:rPr lang="en-US" dirty="0" smtClean="0"/>
              <a:t>Sexual Misconduct Policy</a:t>
            </a:r>
            <a:endParaRPr lang="en-US" dirty="0"/>
          </a:p>
        </p:txBody>
      </p:sp>
      <p:sp>
        <p:nvSpPr>
          <p:cNvPr id="3" name="Content Placeholder 2"/>
          <p:cNvSpPr>
            <a:spLocks noGrp="1"/>
          </p:cNvSpPr>
          <p:nvPr>
            <p:ph idx="1"/>
          </p:nvPr>
        </p:nvSpPr>
        <p:spPr>
          <a:xfrm>
            <a:off x="457200" y="2286000"/>
            <a:ext cx="8229600" cy="4038600"/>
          </a:xfrm>
        </p:spPr>
        <p:txBody>
          <a:bodyPr/>
          <a:lstStyle/>
          <a:p>
            <a:r>
              <a:rPr lang="en-US" dirty="0" smtClean="0"/>
              <a:t>In G-3.0106 Administration of Mission</a:t>
            </a:r>
          </a:p>
          <a:p>
            <a:pPr lvl="1"/>
            <a:r>
              <a:rPr lang="en-US" dirty="0" smtClean="0"/>
              <a:t>A new section was added by the GA in 2010</a:t>
            </a:r>
          </a:p>
          <a:p>
            <a:pPr lvl="1"/>
            <a:r>
              <a:rPr lang="en-US" dirty="0" smtClean="0"/>
              <a:t>“</a:t>
            </a:r>
            <a:r>
              <a:rPr lang="en-US" b="1" dirty="0" smtClean="0"/>
              <a:t>All councils shall adopt and implement a sexual misconduct policy</a:t>
            </a:r>
            <a:r>
              <a:rPr lang="en-US" dirty="0" smtClean="0"/>
              <a:t>.”</a:t>
            </a:r>
          </a:p>
          <a:p>
            <a:pPr lvl="1">
              <a:buNone/>
            </a:pPr>
            <a:endParaRPr lang="en-US" dirty="0" smtClean="0"/>
          </a:p>
          <a:p>
            <a:r>
              <a:rPr lang="en-US" dirty="0" smtClean="0"/>
              <a:t>The GA also approved a Sexual Misconduct Policy and its Procedures which can be found at</a:t>
            </a:r>
          </a:p>
          <a:p>
            <a:pPr lvl="1"/>
            <a:r>
              <a:rPr lang="en-US" dirty="0" smtClean="0"/>
              <a:t>http://www.pcusa.org/resource/presbyterian-church-us-sexual-misconduct-policy-an/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08888"/>
          </a:xfrm>
        </p:spPr>
        <p:txBody>
          <a:bodyPr>
            <a:normAutofit fontScale="90000"/>
          </a:bodyPr>
          <a:lstStyle/>
          <a:p>
            <a:pPr algn="ctr"/>
            <a:r>
              <a:rPr lang="en-US" dirty="0" smtClean="0"/>
              <a:t>Implementing a Policy and Mandatory Reporting</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pPr>
              <a:buNone/>
            </a:pPr>
            <a:r>
              <a:rPr lang="en-US" sz="2800" dirty="0" smtClean="0"/>
              <a:t>Your council should implement a policy:</a:t>
            </a:r>
          </a:p>
          <a:p>
            <a:pPr>
              <a:buNone/>
            </a:pPr>
            <a:r>
              <a:rPr lang="en-US" sz="2400" dirty="0" smtClean="0"/>
              <a:t>1. so that your staff  and congregation know how to comply with state law reporting duties</a:t>
            </a:r>
          </a:p>
          <a:p>
            <a:pPr lvl="1"/>
            <a:r>
              <a:rPr lang="en-US" dirty="0" smtClean="0"/>
              <a:t>describe what the law requires.</a:t>
            </a:r>
          </a:p>
          <a:p>
            <a:pPr lvl="1"/>
            <a:r>
              <a:rPr lang="en-US" dirty="0" smtClean="0"/>
              <a:t>specify who to notify, how, and contact numbers.</a:t>
            </a:r>
          </a:p>
          <a:p>
            <a:pPr>
              <a:buNone/>
            </a:pPr>
            <a:r>
              <a:rPr lang="en-US" sz="2400" dirty="0" smtClean="0"/>
              <a:t>2. so that your staff and congregation know how to comply with the Book of Order reporting duties</a:t>
            </a:r>
          </a:p>
          <a:p>
            <a:pPr lvl="1"/>
            <a:r>
              <a:rPr lang="en-US" dirty="0" smtClean="0"/>
              <a:t>describe what the Book of Order requires.</a:t>
            </a:r>
          </a:p>
          <a:p>
            <a:pPr lvl="1"/>
            <a:r>
              <a:rPr lang="en-US" dirty="0" smtClean="0"/>
              <a:t>specify who to notify, how, and contact numbers.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I Find A Sample Policy?</a:t>
            </a:r>
            <a:endParaRPr lang="en-US" dirty="0"/>
          </a:p>
        </p:txBody>
      </p:sp>
      <p:sp>
        <p:nvSpPr>
          <p:cNvPr id="3" name="Content Placeholder 2"/>
          <p:cNvSpPr>
            <a:spLocks noGrp="1"/>
          </p:cNvSpPr>
          <p:nvPr>
            <p:ph idx="1"/>
          </p:nvPr>
        </p:nvSpPr>
        <p:spPr/>
        <p:txBody>
          <a:bodyPr/>
          <a:lstStyle/>
          <a:p>
            <a:pPr marL="0" indent="0"/>
            <a:r>
              <a:rPr lang="en-US" sz="3200" dirty="0" smtClean="0"/>
              <a:t>Refer to: 	</a:t>
            </a:r>
          </a:p>
          <a:p>
            <a:pPr marL="365760" lvl="1" indent="0"/>
            <a:r>
              <a:rPr lang="en-US" sz="2800" dirty="0" smtClean="0"/>
              <a:t>http://www.presbyterianmission.org/ministries/creating-safe-ministries/create-policies/</a:t>
            </a:r>
          </a:p>
          <a:p>
            <a:pPr marL="365760" lvl="1" indent="0"/>
            <a:r>
              <a:rPr lang="en-US" sz="2800" dirty="0" smtClean="0"/>
              <a:t>the PCUSA policy</a:t>
            </a:r>
          </a:p>
          <a:p>
            <a:pPr marL="365760" lvl="1" indent="0"/>
            <a:r>
              <a:rPr lang="en-US" sz="2800" dirty="0" smtClean="0"/>
              <a:t>your presbytery’s policy</a:t>
            </a:r>
          </a:p>
          <a:p>
            <a:endParaRPr lang="en-US" sz="2400" dirty="0" smtClean="0"/>
          </a:p>
          <a:p>
            <a:r>
              <a:rPr lang="en-US" sz="2800" dirty="0" smtClean="0"/>
              <a:t>Church insurers often have sample policies on their website.</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316736"/>
            <a:ext cx="7772400" cy="2798064"/>
          </a:xfrm>
        </p:spPr>
        <p:txBody>
          <a:bodyPr/>
          <a:lstStyle/>
          <a:p>
            <a:pPr algn="ctr"/>
            <a:r>
              <a:rPr lang="en-US" sz="6600" dirty="0" smtClean="0"/>
              <a:t>RECOGNIZING </a:t>
            </a:r>
            <a:br>
              <a:rPr lang="en-US" sz="6600" dirty="0" smtClean="0"/>
            </a:br>
            <a:r>
              <a:rPr lang="en-US" sz="6600" dirty="0" smtClean="0"/>
              <a:t>CHILD  ABUSE</a:t>
            </a:r>
            <a:endParaRPr lang="en-US" sz="6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pPr algn="ctr"/>
            <a:r>
              <a:rPr lang="en-US" sz="4000" dirty="0" smtClean="0"/>
              <a:t>Common indicators of sexual abuse</a:t>
            </a:r>
            <a:br>
              <a:rPr lang="en-US" sz="4000" dirty="0" smtClean="0"/>
            </a:br>
            <a:r>
              <a:rPr lang="en-US" sz="2400" b="1" dirty="0" smtClean="0"/>
              <a:t>No one indicator necessarily  implies abuse but rather a </a:t>
            </a:r>
            <a:br>
              <a:rPr lang="en-US" sz="2400" b="1" dirty="0" smtClean="0"/>
            </a:br>
            <a:r>
              <a:rPr lang="en-US" sz="2400" b="1" dirty="0" smtClean="0"/>
              <a:t>constellation of symptoms.</a:t>
            </a:r>
            <a:endParaRPr lang="en-US" sz="4000" b="1" dirty="0"/>
          </a:p>
        </p:txBody>
      </p:sp>
      <p:pic>
        <p:nvPicPr>
          <p:cNvPr id="4" name="Content Placeholder 3" descr="Girl clutching doll.jpg"/>
          <p:cNvPicPr>
            <a:picLocks noGrp="1" noChangeAspect="1"/>
          </p:cNvPicPr>
          <p:nvPr>
            <p:ph idx="1"/>
          </p:nvPr>
        </p:nvPicPr>
        <p:blipFill>
          <a:blip r:embed="rId2" cstate="print"/>
          <a:stretch>
            <a:fillRect/>
          </a:stretch>
        </p:blipFill>
        <p:spPr>
          <a:xfrm>
            <a:off x="457200" y="1828800"/>
            <a:ext cx="2057400" cy="2362200"/>
          </a:xfrm>
        </p:spPr>
      </p:pic>
      <p:sp>
        <p:nvSpPr>
          <p:cNvPr id="5" name="TextBox 4"/>
          <p:cNvSpPr txBox="1"/>
          <p:nvPr/>
        </p:nvSpPr>
        <p:spPr>
          <a:xfrm>
            <a:off x="2590800" y="1752600"/>
            <a:ext cx="5638800" cy="5170646"/>
          </a:xfrm>
          <a:prstGeom prst="rect">
            <a:avLst/>
          </a:prstGeom>
          <a:noFill/>
        </p:spPr>
        <p:txBody>
          <a:bodyPr wrap="square" rtlCol="0">
            <a:spAutoFit/>
          </a:bodyPr>
          <a:lstStyle/>
          <a:p>
            <a:pPr lvl="0">
              <a:buFont typeface="Arial" pitchFamily="34" charset="0"/>
              <a:buChar char="•"/>
            </a:pPr>
            <a:r>
              <a:rPr lang="en-US" sz="2200" dirty="0" smtClean="0"/>
              <a:t>Being overly affectionate or knowledgeable in a sexual way inappropriate to the child's age </a:t>
            </a:r>
          </a:p>
          <a:p>
            <a:pPr lvl="0">
              <a:buFont typeface="Arial" pitchFamily="34" charset="0"/>
              <a:buChar char="•"/>
            </a:pPr>
            <a:r>
              <a:rPr lang="en-US" sz="2200" dirty="0" smtClean="0"/>
              <a:t>Medical problems such as chronic itching, pain in the genitals, venereal diseases </a:t>
            </a:r>
          </a:p>
          <a:p>
            <a:pPr lvl="0">
              <a:buFont typeface="Arial" pitchFamily="34" charset="0"/>
              <a:buChar char="•"/>
            </a:pPr>
            <a:r>
              <a:rPr lang="en-US" sz="2200" dirty="0" smtClean="0"/>
              <a:t>Other extreme reactions, such as depression, self-mutilation, suicide attempts, running away, overdoses, anorexia </a:t>
            </a:r>
          </a:p>
          <a:p>
            <a:pPr lvl="0">
              <a:buFont typeface="Arial" pitchFamily="34" charset="0"/>
              <a:buChar char="•"/>
            </a:pPr>
            <a:r>
              <a:rPr lang="en-US" sz="2200" dirty="0" smtClean="0"/>
              <a:t>Personality changes such as becoming insecure or clinging </a:t>
            </a:r>
          </a:p>
          <a:p>
            <a:pPr lvl="0">
              <a:buFont typeface="Arial" pitchFamily="34" charset="0"/>
              <a:buChar char="•"/>
            </a:pPr>
            <a:r>
              <a:rPr lang="en-US" sz="2200" dirty="0" smtClean="0"/>
              <a:t>Regressing to younger behavior patterns such as thumb sucking or bringing out discarded cuddly toys </a:t>
            </a:r>
          </a:p>
          <a:p>
            <a:pPr lvl="0">
              <a:buFont typeface="Arial" pitchFamily="34" charset="0"/>
              <a:buChar char="•"/>
            </a:pPr>
            <a:r>
              <a:rPr lang="en-US" sz="2200" dirty="0" smtClean="0"/>
              <a:t>Sudden loss of appetite or compulsive eating </a:t>
            </a:r>
          </a:p>
          <a:p>
            <a:endParaRPr lang="en-US"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lvl="0"/>
            <a:r>
              <a:rPr lang="en-US" dirty="0" smtClean="0"/>
              <a:t>Being isolated or withdrawn </a:t>
            </a:r>
          </a:p>
          <a:p>
            <a:pPr lvl="0"/>
            <a:r>
              <a:rPr lang="en-US" dirty="0" smtClean="0"/>
              <a:t>Inability to concentrate </a:t>
            </a:r>
          </a:p>
          <a:p>
            <a:pPr lvl="0"/>
            <a:r>
              <a:rPr lang="en-US" dirty="0" smtClean="0"/>
              <a:t>Lack of trust or fear of someone they know well, such as not wanting to be alone with a babysitter or child minder </a:t>
            </a:r>
          </a:p>
          <a:p>
            <a:pPr lvl="0"/>
            <a:r>
              <a:rPr lang="en-US" dirty="0" smtClean="0"/>
              <a:t>Starting to wet again, day or night/nightmares </a:t>
            </a:r>
          </a:p>
          <a:p>
            <a:pPr lvl="0"/>
            <a:r>
              <a:rPr lang="en-US" dirty="0" smtClean="0"/>
              <a:t>Become worried about clothing being removed </a:t>
            </a:r>
          </a:p>
          <a:p>
            <a:pPr lvl="0"/>
            <a:r>
              <a:rPr lang="en-US" dirty="0" smtClean="0"/>
              <a:t>Suddenly drawing sexually explicit pictures </a:t>
            </a:r>
          </a:p>
          <a:p>
            <a:pPr lvl="0"/>
            <a:r>
              <a:rPr lang="en-US" dirty="0" smtClean="0"/>
              <a:t>Trying to be 'ultra-good' or perfect; overreacting to criticism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733800"/>
          </a:xfrm>
        </p:spPr>
        <p:txBody>
          <a:bodyPr>
            <a:normAutofit/>
          </a:bodyPr>
          <a:lstStyle/>
          <a:p>
            <a:pPr>
              <a:buFont typeface="Wingdings" pitchFamily="2" charset="2"/>
              <a:buChar char="Ø"/>
            </a:pPr>
            <a:r>
              <a:rPr lang="en-US" sz="4000" dirty="0" smtClean="0"/>
              <a:t>Nearly </a:t>
            </a:r>
            <a:r>
              <a:rPr lang="en-US" sz="4000" b="1" dirty="0" smtClean="0"/>
              <a:t>five children die every day in America from abuse and neglect.  </a:t>
            </a:r>
          </a:p>
          <a:p>
            <a:pPr>
              <a:buNone/>
            </a:pPr>
            <a:r>
              <a:rPr lang="en-US" sz="2400" dirty="0" smtClean="0"/>
              <a:t>	(National Children’s Alliance)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1371600"/>
          </a:xfrm>
        </p:spPr>
        <p:txBody>
          <a:bodyPr>
            <a:normAutofit fontScale="90000"/>
          </a:bodyPr>
          <a:lstStyle/>
          <a:p>
            <a:pPr algn="ctr"/>
            <a:r>
              <a:rPr lang="en-US" sz="4000" dirty="0" smtClean="0"/>
              <a:t>Common indicators of physical abuse</a:t>
            </a:r>
            <a:br>
              <a:rPr lang="en-US" sz="4000" dirty="0" smtClean="0"/>
            </a:br>
            <a:r>
              <a:rPr lang="en-US" sz="4000" b="1" dirty="0" smtClean="0"/>
              <a:t> </a:t>
            </a:r>
            <a:r>
              <a:rPr lang="en-US" sz="2700" b="1" dirty="0" smtClean="0"/>
              <a:t>No one indicator necessarily  implies abuse but rather a </a:t>
            </a:r>
            <a:br>
              <a:rPr lang="en-US" sz="2700" b="1" dirty="0" smtClean="0"/>
            </a:br>
            <a:r>
              <a:rPr lang="en-US" sz="2700" b="1" dirty="0" smtClean="0"/>
              <a:t>constellation of symptoms.</a:t>
            </a:r>
            <a:endParaRPr lang="en-US" sz="2700" dirty="0"/>
          </a:p>
        </p:txBody>
      </p:sp>
      <p:sp>
        <p:nvSpPr>
          <p:cNvPr id="3" name="Content Placeholder 2"/>
          <p:cNvSpPr>
            <a:spLocks noGrp="1"/>
          </p:cNvSpPr>
          <p:nvPr>
            <p:ph sz="half" idx="1"/>
          </p:nvPr>
        </p:nvSpPr>
        <p:spPr/>
        <p:txBody>
          <a:bodyPr>
            <a:normAutofit fontScale="32500" lnSpcReduction="20000"/>
          </a:bodyPr>
          <a:lstStyle/>
          <a:p>
            <a:pPr lvl="0"/>
            <a:endParaRPr lang="en-US" sz="7400" dirty="0" smtClean="0"/>
          </a:p>
          <a:p>
            <a:pPr lvl="0"/>
            <a:endParaRPr lang="en-US" sz="7400" dirty="0" smtClean="0"/>
          </a:p>
          <a:p>
            <a:r>
              <a:rPr lang="en-US" sz="8600" dirty="0" smtClean="0"/>
              <a:t>Unexplained recurrent injuries or burns </a:t>
            </a:r>
          </a:p>
          <a:p>
            <a:pPr lvl="0"/>
            <a:r>
              <a:rPr lang="en-US" sz="8600" dirty="0" smtClean="0"/>
              <a:t>Improbable excuses or refusal to explain injuries </a:t>
            </a:r>
          </a:p>
          <a:p>
            <a:pPr lvl="0"/>
            <a:r>
              <a:rPr lang="en-US" sz="8600" dirty="0" smtClean="0"/>
              <a:t>Wearing clothes to cover injuries, even in hot weather </a:t>
            </a:r>
          </a:p>
          <a:p>
            <a:pPr lvl="0"/>
            <a:r>
              <a:rPr lang="en-US" sz="8600" dirty="0" smtClean="0"/>
              <a:t>Refusal to undress for gym </a:t>
            </a:r>
          </a:p>
          <a:p>
            <a:pPr lvl="0"/>
            <a:r>
              <a:rPr lang="en-US" sz="8600" dirty="0" smtClean="0"/>
              <a:t>Bald patches </a:t>
            </a:r>
          </a:p>
          <a:p>
            <a:pPr lvl="0"/>
            <a:r>
              <a:rPr lang="en-US" sz="8600" dirty="0" smtClean="0"/>
              <a:t>Chronic running away </a:t>
            </a:r>
          </a:p>
          <a:p>
            <a:pPr>
              <a:buNone/>
            </a:pPr>
            <a:endParaRPr lang="en-US" dirty="0"/>
          </a:p>
        </p:txBody>
      </p:sp>
      <p:pic>
        <p:nvPicPr>
          <p:cNvPr id="5" name="Picture 4" descr="Physical child abuse.jpg"/>
          <p:cNvPicPr>
            <a:picLocks noChangeAspect="1"/>
          </p:cNvPicPr>
          <p:nvPr/>
        </p:nvPicPr>
        <p:blipFill>
          <a:blip r:embed="rId2" cstate="print"/>
          <a:stretch>
            <a:fillRect/>
          </a:stretch>
        </p:blipFill>
        <p:spPr>
          <a:xfrm>
            <a:off x="533400" y="2362200"/>
            <a:ext cx="2895600" cy="35814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endParaRPr lang="en-US" sz="2800" dirty="0" smtClean="0"/>
          </a:p>
          <a:p>
            <a:r>
              <a:rPr lang="en-US" sz="2800" dirty="0" smtClean="0"/>
              <a:t>Fear of medical help or examination</a:t>
            </a:r>
          </a:p>
          <a:p>
            <a:r>
              <a:rPr lang="en-US" sz="2800" dirty="0" smtClean="0"/>
              <a:t>Self-destructive tendencies</a:t>
            </a:r>
          </a:p>
          <a:p>
            <a:r>
              <a:rPr lang="en-US" sz="2800" dirty="0" smtClean="0"/>
              <a:t>Aggression towards others</a:t>
            </a:r>
          </a:p>
          <a:p>
            <a:r>
              <a:rPr lang="en-US" sz="2800" dirty="0" smtClean="0"/>
              <a:t>Fear of physical contact – shrinking back if touched</a:t>
            </a:r>
          </a:p>
          <a:p>
            <a:r>
              <a:rPr lang="en-US" sz="2800" dirty="0" smtClean="0"/>
              <a:t>Admitting that s/he has been punished but the punishment is excessive (such as a child being beaten every night to ‘make him study’)</a:t>
            </a:r>
          </a:p>
          <a:p>
            <a:r>
              <a:rPr lang="en-US" sz="2800" dirty="0" smtClean="0"/>
              <a:t>Fear of suspected abuser being contacted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en-US" sz="4000" dirty="0" smtClean="0"/>
              <a:t>Common indicators of emotional abuse</a:t>
            </a:r>
            <a:br>
              <a:rPr lang="en-US" sz="4000" dirty="0" smtClean="0"/>
            </a:br>
            <a:r>
              <a:rPr lang="en-US" sz="2200" b="1" dirty="0" smtClean="0"/>
              <a:t>No one indicator necessarily  implies abuse but rather a </a:t>
            </a:r>
            <a:br>
              <a:rPr lang="en-US" sz="2200" b="1" dirty="0" smtClean="0"/>
            </a:br>
            <a:r>
              <a:rPr lang="en-US" sz="2200" b="1" dirty="0" smtClean="0"/>
              <a:t>constellation of symptoms.</a:t>
            </a:r>
            <a:endParaRPr lang="en-US" sz="2200" dirty="0"/>
          </a:p>
        </p:txBody>
      </p:sp>
      <p:sp>
        <p:nvSpPr>
          <p:cNvPr id="3" name="Content Placeholder 2"/>
          <p:cNvSpPr>
            <a:spLocks noGrp="1"/>
          </p:cNvSpPr>
          <p:nvPr>
            <p:ph idx="1"/>
          </p:nvPr>
        </p:nvSpPr>
        <p:spPr/>
        <p:txBody>
          <a:bodyPr>
            <a:normAutofit lnSpcReduction="10000"/>
          </a:bodyPr>
          <a:lstStyle/>
          <a:p>
            <a:pPr lvl="0"/>
            <a:r>
              <a:rPr lang="en-US" dirty="0" smtClean="0"/>
              <a:t>Physical, mental and emotional development lags </a:t>
            </a:r>
          </a:p>
          <a:p>
            <a:pPr lvl="0"/>
            <a:r>
              <a:rPr lang="en-US" dirty="0" smtClean="0"/>
              <a:t>Sudden speech disorders </a:t>
            </a:r>
          </a:p>
          <a:p>
            <a:pPr lvl="0"/>
            <a:r>
              <a:rPr lang="en-US" dirty="0" smtClean="0"/>
              <a:t>Continual self-depreciation ('I'm stupid, ugly, worthless, etc') </a:t>
            </a:r>
          </a:p>
          <a:p>
            <a:pPr lvl="0"/>
            <a:r>
              <a:rPr lang="en-US" dirty="0" smtClean="0"/>
              <a:t>Overreaction to mistakes </a:t>
            </a:r>
          </a:p>
          <a:p>
            <a:pPr lvl="0"/>
            <a:r>
              <a:rPr lang="en-US" dirty="0" smtClean="0"/>
              <a:t>Extreme fear of any new situation </a:t>
            </a:r>
          </a:p>
          <a:p>
            <a:pPr lvl="0"/>
            <a:r>
              <a:rPr lang="en-US" dirty="0" smtClean="0"/>
              <a:t>Inappropriate response to pain ('I deserve this') </a:t>
            </a:r>
          </a:p>
          <a:p>
            <a:pPr lvl="0"/>
            <a:r>
              <a:rPr lang="en-US" dirty="0" smtClean="0"/>
              <a:t>Neurotic behavior (rocking, hair twisting, self-mutilation) </a:t>
            </a:r>
          </a:p>
          <a:p>
            <a:pPr lvl="0"/>
            <a:r>
              <a:rPr lang="en-US" dirty="0" smtClean="0"/>
              <a:t>Extremes of passivity or aggression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Definition of Neglect</a:t>
            </a:r>
            <a:endParaRPr lang="en-US" sz="4800" dirty="0"/>
          </a:p>
        </p:txBody>
      </p:sp>
      <p:sp>
        <p:nvSpPr>
          <p:cNvPr id="3" name="Content Placeholder 2"/>
          <p:cNvSpPr>
            <a:spLocks noGrp="1"/>
          </p:cNvSpPr>
          <p:nvPr>
            <p:ph idx="1"/>
          </p:nvPr>
        </p:nvSpPr>
        <p:spPr/>
        <p:txBody>
          <a:bodyPr>
            <a:normAutofit/>
          </a:bodyPr>
          <a:lstStyle/>
          <a:p>
            <a:pPr>
              <a:buNone/>
            </a:pPr>
            <a:r>
              <a:rPr lang="en-US" sz="2800" dirty="0" smtClean="0"/>
              <a:t>Harm or threatened harm to a child’s health or welfare that occurs through either failure to provide adequate food, clothing, shelter, or medical care or placing a child at unreasonable risk to the child’s health or welfare by failure to intervene to eliminate that risk when the person is able to do so and has or should have knowledge of the risk.</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316736"/>
            <a:ext cx="7772400" cy="2417064"/>
          </a:xfrm>
        </p:spPr>
        <p:txBody>
          <a:bodyPr/>
          <a:lstStyle/>
          <a:p>
            <a:pPr algn="ctr"/>
            <a:r>
              <a:rPr lang="en-US" sz="7200" dirty="0" smtClean="0"/>
              <a:t>FILING A REPORT</a:t>
            </a:r>
            <a:endParaRPr lang="en-US" sz="7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609600" y="914400"/>
            <a:ext cx="2209800" cy="3276601"/>
          </a:xfrm>
        </p:spPr>
        <p:txBody>
          <a:bodyPr>
            <a:noAutofit/>
          </a:bodyPr>
          <a:lstStyle/>
          <a:p>
            <a:r>
              <a:rPr lang="en-US" sz="2800" dirty="0" smtClean="0"/>
              <a:t>You are </a:t>
            </a:r>
            <a:r>
              <a:rPr lang="en-US" sz="2800" b="1" dirty="0" smtClean="0"/>
              <a:t>required</a:t>
            </a:r>
            <a:r>
              <a:rPr lang="en-US" sz="2800" dirty="0" smtClean="0"/>
              <a:t> to file a report under most state laws when you have </a:t>
            </a:r>
          </a:p>
          <a:p>
            <a:r>
              <a:rPr lang="en-US" sz="2800" dirty="0" smtClean="0"/>
              <a:t>reasonable cause to suspect abuse or neglect.</a:t>
            </a:r>
            <a:endParaRPr lang="en-US" sz="2800" dirty="0"/>
          </a:p>
        </p:txBody>
      </p:sp>
      <p:pic>
        <p:nvPicPr>
          <p:cNvPr id="7" name="Picture Placeholder 6" descr="end-sexual-abuse-of-children.jpg"/>
          <p:cNvPicPr>
            <a:picLocks noGrp="1" noChangeAspect="1"/>
          </p:cNvPicPr>
          <p:nvPr>
            <p:ph type="pic" idx="1"/>
          </p:nvPr>
        </p:nvPicPr>
        <p:blipFill>
          <a:blip r:embed="rId2" cstate="print"/>
          <a:srcRect t="7442" b="7442"/>
          <a:stretch>
            <a:fillRect/>
          </a:stretch>
        </p:blip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609600" y="1295400"/>
            <a:ext cx="2209800" cy="3712705"/>
          </a:xfrm>
        </p:spPr>
        <p:txBody>
          <a:bodyPr>
            <a:normAutofit/>
          </a:bodyPr>
          <a:lstStyle/>
          <a:p>
            <a:r>
              <a:rPr lang="en-US" sz="2800" dirty="0" smtClean="0"/>
              <a:t>You are </a:t>
            </a:r>
            <a:r>
              <a:rPr lang="en-US" sz="2800" b="1" dirty="0" smtClean="0"/>
              <a:t>not required </a:t>
            </a:r>
            <a:r>
              <a:rPr lang="en-US" sz="2800" dirty="0" smtClean="0"/>
              <a:t>to determine whether abuse or neglect has actually </a:t>
            </a:r>
          </a:p>
          <a:p>
            <a:r>
              <a:rPr lang="en-US" sz="2800" dirty="0" smtClean="0"/>
              <a:t>occurred.</a:t>
            </a:r>
            <a:endParaRPr lang="en-US" sz="2800" dirty="0"/>
          </a:p>
        </p:txBody>
      </p:sp>
      <p:pic>
        <p:nvPicPr>
          <p:cNvPr id="7" name="Picture Placeholder 6" descr="images (1).jpg"/>
          <p:cNvPicPr>
            <a:picLocks noGrp="1" noChangeAspect="1"/>
          </p:cNvPicPr>
          <p:nvPr>
            <p:ph type="pic" idx="1"/>
          </p:nvPr>
        </p:nvPicPr>
        <p:blipFill>
          <a:blip r:embed="rId2" cstate="print"/>
          <a:srcRect l="7882" r="7882"/>
          <a:stretch>
            <a:fillRect/>
          </a:stretch>
        </p:blip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t>There are NO excuses for not reporting</a:t>
            </a:r>
            <a:endParaRPr lang="en-US" sz="4000" b="1" dirty="0"/>
          </a:p>
        </p:txBody>
      </p:sp>
      <p:sp>
        <p:nvSpPr>
          <p:cNvPr id="3" name="Content Placeholder 2"/>
          <p:cNvSpPr>
            <a:spLocks noGrp="1"/>
          </p:cNvSpPr>
          <p:nvPr>
            <p:ph idx="1"/>
          </p:nvPr>
        </p:nvSpPr>
        <p:spPr>
          <a:xfrm>
            <a:off x="457200" y="1676400"/>
            <a:ext cx="8229600" cy="4648200"/>
          </a:xfrm>
        </p:spPr>
        <p:txBody>
          <a:bodyPr>
            <a:noAutofit/>
          </a:bodyPr>
          <a:lstStyle/>
          <a:p>
            <a:r>
              <a:rPr lang="en-US" sz="2400" dirty="0" smtClean="0"/>
              <a:t>You may believe that filing a report will not lead to any beneﬁt to the minor involved. </a:t>
            </a:r>
          </a:p>
          <a:p>
            <a:r>
              <a:rPr lang="en-US" sz="2400" dirty="0" smtClean="0"/>
              <a:t>You may believe that filing a report may actually place the minor at an increased risk of abuse or neglect. </a:t>
            </a:r>
          </a:p>
          <a:p>
            <a:r>
              <a:rPr lang="en-US" sz="2400" dirty="0" smtClean="0"/>
              <a:t>You may be uncertain that abuse or neglect has actually occurred.</a:t>
            </a:r>
          </a:p>
          <a:p>
            <a:r>
              <a:rPr lang="en-US" sz="2400" dirty="0" smtClean="0"/>
              <a:t>However, failure to report can lead to civil penalties (criminal) and does not comply with mandatory reporting duties of civil law or the Book of Order.</a:t>
            </a:r>
          </a:p>
          <a:p>
            <a:r>
              <a:rPr lang="en-US" sz="2800" b="1" dirty="0" smtClean="0"/>
              <a:t>REPORT IT!! </a:t>
            </a:r>
            <a:r>
              <a:rPr lang="en-US" sz="2400" dirty="0" smtClean="0"/>
              <a:t>And let the authorities investigate and sort it out.</a:t>
            </a:r>
          </a:p>
          <a:p>
            <a:endParaRPr lang="en-US"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800" dirty="0" smtClean="0"/>
              <a:t>How to make a report</a:t>
            </a:r>
            <a:endParaRPr lang="en-US" sz="4800" dirty="0"/>
          </a:p>
        </p:txBody>
      </p:sp>
      <p:pic>
        <p:nvPicPr>
          <p:cNvPr id="4" name="Content Placeholder 3" descr="telephone.jpg"/>
          <p:cNvPicPr>
            <a:picLocks noGrp="1" noChangeAspect="1"/>
          </p:cNvPicPr>
          <p:nvPr>
            <p:ph idx="1"/>
          </p:nvPr>
        </p:nvPicPr>
        <p:blipFill>
          <a:blip r:embed="rId2" cstate="print"/>
          <a:stretch>
            <a:fillRect/>
          </a:stretch>
        </p:blipFill>
        <p:spPr>
          <a:xfrm>
            <a:off x="381000" y="2514600"/>
            <a:ext cx="2911078" cy="2560637"/>
          </a:xfrm>
        </p:spPr>
      </p:pic>
      <p:sp>
        <p:nvSpPr>
          <p:cNvPr id="5" name="TextBox 4"/>
          <p:cNvSpPr txBox="1"/>
          <p:nvPr/>
        </p:nvSpPr>
        <p:spPr>
          <a:xfrm rot="10800000" flipV="1">
            <a:off x="4114796" y="2065623"/>
            <a:ext cx="3733801" cy="3939540"/>
          </a:xfrm>
          <a:prstGeom prst="rect">
            <a:avLst/>
          </a:prstGeom>
          <a:noFill/>
        </p:spPr>
        <p:txBody>
          <a:bodyPr wrap="square" rtlCol="0">
            <a:spAutoFit/>
          </a:bodyPr>
          <a:lstStyle/>
          <a:p>
            <a:pPr>
              <a:buFont typeface="Arial" pitchFamily="34" charset="0"/>
              <a:buChar char="•"/>
            </a:pPr>
            <a:r>
              <a:rPr lang="en-US" dirty="0" smtClean="0"/>
              <a:t> </a:t>
            </a:r>
            <a:r>
              <a:rPr lang="en-US" sz="2800" dirty="0" smtClean="0"/>
              <a:t>Know where to make a report </a:t>
            </a:r>
            <a:r>
              <a:rPr lang="en-US" sz="2800" i="1" dirty="0" smtClean="0"/>
              <a:t>before</a:t>
            </a:r>
            <a:r>
              <a:rPr lang="en-US" sz="2800" dirty="0" smtClean="0"/>
              <a:t> you suspect abuse.  Some hotlines  are statewide, other  locations have county reporting procedures.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057400"/>
            <a:ext cx="7010400" cy="2554545"/>
          </a:xfrm>
          <a:prstGeom prst="rect">
            <a:avLst/>
          </a:prstGeom>
        </p:spPr>
        <p:txBody>
          <a:bodyPr wrap="square">
            <a:spAutoFit/>
          </a:bodyPr>
          <a:lstStyle/>
          <a:p>
            <a:r>
              <a:rPr lang="en-US" sz="4000" dirty="0" smtClean="0"/>
              <a:t>You should be prepared to provide, if known, the following information when making a verbal report:</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76800"/>
          </a:xfrm>
        </p:spPr>
        <p:txBody>
          <a:bodyPr>
            <a:normAutofit fontScale="92500" lnSpcReduction="10000"/>
          </a:bodyPr>
          <a:lstStyle/>
          <a:p>
            <a:pPr>
              <a:buFont typeface="Wingdings" pitchFamily="2" charset="2"/>
              <a:buChar char="Ø"/>
            </a:pPr>
            <a:endParaRPr lang="en-US" sz="2800" dirty="0" smtClean="0"/>
          </a:p>
          <a:p>
            <a:pPr>
              <a:buFont typeface="Wingdings" pitchFamily="2" charset="2"/>
              <a:buChar char="Ø"/>
            </a:pPr>
            <a:r>
              <a:rPr lang="en-US" sz="4000" dirty="0" smtClean="0"/>
              <a:t>Adult retrospective studies show that </a:t>
            </a:r>
            <a:r>
              <a:rPr lang="en-US" sz="4000" b="1" dirty="0" smtClean="0"/>
              <a:t>1 in 4 women </a:t>
            </a:r>
            <a:r>
              <a:rPr lang="en-US" sz="4000" dirty="0" smtClean="0"/>
              <a:t>and</a:t>
            </a:r>
            <a:r>
              <a:rPr lang="en-US" sz="4000" b="1" dirty="0" smtClean="0"/>
              <a:t> 1 in 6 men were sexually abused before the age of 18 </a:t>
            </a:r>
            <a:r>
              <a:rPr lang="en-US" dirty="0" smtClean="0"/>
              <a:t>(Centers for Disease Control and Prevention, 2006). </a:t>
            </a:r>
          </a:p>
          <a:p>
            <a:pPr>
              <a:buFont typeface="Wingdings" pitchFamily="2" charset="2"/>
              <a:buChar char="Ø"/>
            </a:pPr>
            <a:endParaRPr lang="en-US" dirty="0" smtClean="0"/>
          </a:p>
          <a:p>
            <a:pPr>
              <a:buFont typeface="Wingdings" pitchFamily="2" charset="2"/>
              <a:buChar char="Ø"/>
            </a:pPr>
            <a:r>
              <a:rPr lang="en-US" sz="4000" dirty="0" smtClean="0"/>
              <a:t>This means there are </a:t>
            </a:r>
            <a:r>
              <a:rPr lang="en-US" sz="4000" b="1" dirty="0" smtClean="0"/>
              <a:t>more than 42 million adult survivors of child sexual abuse in the U.S.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dirty="0" smtClean="0"/>
              <a:t>Child’s current address as well as past addresses ,if known, and the address where the alleged incident happened if different.</a:t>
            </a:r>
          </a:p>
          <a:p>
            <a:r>
              <a:rPr lang="en-US" dirty="0" smtClean="0"/>
              <a:t> If the alleged perpetrator lives with the child.</a:t>
            </a:r>
          </a:p>
          <a:p>
            <a:r>
              <a:rPr lang="en-US" dirty="0" smtClean="0"/>
              <a:t>Alleged victim’s full name, birth date, and race.</a:t>
            </a:r>
          </a:p>
          <a:p>
            <a:r>
              <a:rPr lang="en-US" dirty="0" smtClean="0"/>
              <a:t>Alleged perpetrator’s full name. </a:t>
            </a:r>
          </a:p>
          <a:p>
            <a:r>
              <a:rPr lang="en-US" dirty="0" smtClean="0"/>
              <a:t>If known, provide the relationship of the perpetrator to </a:t>
            </a:r>
          </a:p>
          <a:p>
            <a:pPr>
              <a:buNone/>
            </a:pPr>
            <a:r>
              <a:rPr lang="en-US" dirty="0" smtClean="0"/>
              <a:t>	the child.</a:t>
            </a:r>
          </a:p>
          <a:p>
            <a:r>
              <a:rPr lang="en-US" dirty="0" smtClean="0"/>
              <a:t> Statements of the child’s disclosure and context of the disclosure. For example, was the child asked about the injury, or did s/he volunteer the information?</a:t>
            </a:r>
          </a:p>
          <a:p>
            <a:r>
              <a:rPr lang="en-US" dirty="0" smtClean="0"/>
              <a:t>History of the child’s behavior and patterns of attendance may be helpful to the investigation.</a:t>
            </a:r>
          </a:p>
          <a:p>
            <a:r>
              <a:rPr lang="en-US" dirty="0" smtClean="0"/>
              <a:t>Why you think the child is being abused, neglected and/or maltreated.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sure to…</a:t>
            </a:r>
            <a:endParaRPr lang="en-US" dirty="0"/>
          </a:p>
        </p:txBody>
      </p:sp>
      <p:sp>
        <p:nvSpPr>
          <p:cNvPr id="3" name="Content Placeholder 2"/>
          <p:cNvSpPr>
            <a:spLocks noGrp="1"/>
          </p:cNvSpPr>
          <p:nvPr>
            <p:ph idx="1"/>
          </p:nvPr>
        </p:nvSpPr>
        <p:spPr>
          <a:xfrm>
            <a:off x="457200" y="1935480"/>
            <a:ext cx="8229600" cy="3246120"/>
          </a:xfrm>
        </p:spPr>
        <p:txBody>
          <a:bodyPr>
            <a:normAutofit fontScale="62500" lnSpcReduction="20000"/>
          </a:bodyPr>
          <a:lstStyle/>
          <a:p>
            <a:endParaRPr lang="en-US" sz="3600" dirty="0" smtClean="0"/>
          </a:p>
          <a:p>
            <a:r>
              <a:rPr lang="en-US" sz="5100" dirty="0" smtClean="0"/>
              <a:t>Document your report</a:t>
            </a:r>
          </a:p>
          <a:p>
            <a:pPr>
              <a:buNone/>
            </a:pPr>
            <a:endParaRPr lang="en-US" sz="4200" dirty="0" smtClean="0"/>
          </a:p>
          <a:p>
            <a:pPr lvl="1">
              <a:buFont typeface="Wingdings 2" pitchFamily="18" charset="2"/>
              <a:buChar char=""/>
            </a:pPr>
            <a:r>
              <a:rPr lang="en-US" sz="5100" dirty="0" smtClean="0"/>
              <a:t>Date and time of call</a:t>
            </a:r>
          </a:p>
          <a:p>
            <a:pPr lvl="1">
              <a:buFont typeface="Wingdings 2" pitchFamily="18" charset="2"/>
              <a:buChar char=""/>
            </a:pPr>
            <a:r>
              <a:rPr lang="en-US" sz="5100" dirty="0" smtClean="0"/>
              <a:t>Who you talked to</a:t>
            </a:r>
          </a:p>
          <a:p>
            <a:pPr lvl="1">
              <a:buFont typeface="Wingdings 2" pitchFamily="18" charset="2"/>
              <a:buChar char=""/>
            </a:pPr>
            <a:r>
              <a:rPr lang="en-US" sz="5100" dirty="0" smtClean="0"/>
              <a:t>What you reported</a:t>
            </a:r>
          </a:p>
          <a:p>
            <a:pPr lvl="1">
              <a:buFont typeface="Wingdings 2" pitchFamily="18" charset="2"/>
              <a:buChar char=""/>
            </a:pPr>
            <a:r>
              <a:rPr lang="en-US" sz="5100" dirty="0" smtClean="0"/>
              <a:t>What you were told would happen</a:t>
            </a:r>
            <a:endParaRPr lang="en-US" sz="51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74920"/>
          </a:xfrm>
        </p:spPr>
        <p:txBody>
          <a:bodyPr>
            <a:normAutofit/>
          </a:bodyPr>
          <a:lstStyle/>
          <a:p>
            <a:pPr algn="ctr">
              <a:buNone/>
            </a:pPr>
            <a:r>
              <a:rPr lang="en-US" sz="4400" dirty="0" smtClean="0"/>
              <a:t>You SHOULD NOT attempt to investigate the matter yourself.</a:t>
            </a:r>
          </a:p>
          <a:p>
            <a:pPr>
              <a:buNone/>
            </a:pPr>
            <a:endParaRPr lang="en-US" sz="2800" dirty="0" smtClean="0"/>
          </a:p>
          <a:p>
            <a:pPr>
              <a:buNone/>
            </a:pPr>
            <a:r>
              <a:rPr lang="en-US" sz="2800" dirty="0" smtClean="0"/>
              <a:t>The official investigation could be nullified if the child is asked leading questions or the alleged perpetrator is pursued.</a:t>
            </a:r>
          </a:p>
          <a:p>
            <a:pPr>
              <a:buNone/>
            </a:pPr>
            <a:endParaRPr lang="en-US" sz="2800" dirty="0" smtClean="0"/>
          </a:p>
          <a:p>
            <a:pPr>
              <a:buNone/>
            </a:pPr>
            <a:r>
              <a:rPr lang="en-US" sz="2800" dirty="0" smtClean="0"/>
              <a:t>You can be charged with a crime if you investigate when you already know or suspect abuse.</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To sum up…</a:t>
            </a:r>
            <a:endParaRPr lang="en-US" dirty="0"/>
          </a:p>
        </p:txBody>
      </p:sp>
      <p:sp>
        <p:nvSpPr>
          <p:cNvPr id="3" name="Content Placeholder 2"/>
          <p:cNvSpPr>
            <a:spLocks noGrp="1"/>
          </p:cNvSpPr>
          <p:nvPr>
            <p:ph idx="1"/>
          </p:nvPr>
        </p:nvSpPr>
        <p:spPr>
          <a:xfrm>
            <a:off x="457200" y="1828800"/>
            <a:ext cx="8229600" cy="4495800"/>
          </a:xfrm>
        </p:spPr>
        <p:txBody>
          <a:bodyPr>
            <a:normAutofit fontScale="92500" lnSpcReduction="20000"/>
          </a:bodyPr>
          <a:lstStyle/>
          <a:p>
            <a:r>
              <a:rPr lang="en-US" sz="3200" dirty="0" smtClean="0"/>
              <a:t>You may be a mandatory reporter as per the PCUSA Book of Order.</a:t>
            </a:r>
          </a:p>
          <a:p>
            <a:r>
              <a:rPr lang="en-US" sz="3200" dirty="0" smtClean="0"/>
              <a:t>In addition to civil authorities, report suspected abuse to your presbytery.</a:t>
            </a:r>
          </a:p>
          <a:p>
            <a:r>
              <a:rPr lang="en-US" sz="3200" dirty="0" smtClean="0"/>
              <a:t>Know your state and county’s reporting procedures before you need them.</a:t>
            </a:r>
          </a:p>
          <a:p>
            <a:r>
              <a:rPr lang="en-US" sz="3200" dirty="0" smtClean="0"/>
              <a:t>Document, document, document.</a:t>
            </a:r>
          </a:p>
          <a:p>
            <a:r>
              <a:rPr lang="en-US" sz="3200" dirty="0" smtClean="0"/>
              <a:t>Child abuse is a serious societal problem.</a:t>
            </a:r>
          </a:p>
          <a:p>
            <a:r>
              <a:rPr lang="en-US" sz="3200" dirty="0" smtClean="0"/>
              <a:t>Be part of the solution. Don’t ignore child abuse.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5480"/>
            <a:ext cx="7848600" cy="2788920"/>
          </a:xfrm>
        </p:spPr>
        <p:txBody>
          <a:bodyPr>
            <a:normAutofit fontScale="92500" lnSpcReduction="20000"/>
          </a:bodyPr>
          <a:lstStyle/>
          <a:p>
            <a:pPr>
              <a:buFont typeface="Wingdings" pitchFamily="2" charset="2"/>
              <a:buChar char="Ø"/>
            </a:pPr>
            <a:endParaRPr lang="en-US" sz="3600" dirty="0" smtClean="0"/>
          </a:p>
          <a:p>
            <a:pPr>
              <a:buNone/>
            </a:pPr>
            <a:endParaRPr lang="en-US" sz="4300" dirty="0" smtClean="0"/>
          </a:p>
          <a:p>
            <a:pPr>
              <a:buFont typeface="Wingdings" pitchFamily="2" charset="2"/>
              <a:buChar char="Ø"/>
            </a:pPr>
            <a:r>
              <a:rPr lang="en-US" sz="4300" b="1" dirty="0" smtClean="0"/>
              <a:t>Only 5% of sexual abuse is perpetrated by a stranger</a:t>
            </a:r>
            <a:r>
              <a:rPr lang="en-US" sz="4300" dirty="0" smtClean="0"/>
              <a:t>. </a:t>
            </a:r>
          </a:p>
          <a:p>
            <a:pPr>
              <a:buNone/>
            </a:pPr>
            <a:r>
              <a:rPr lang="en-US" sz="4000" dirty="0" smtClean="0"/>
              <a:t>	</a:t>
            </a:r>
            <a:r>
              <a:rPr lang="en-US" sz="2400" dirty="0" smtClean="0"/>
              <a:t>(Snyder, 2000).</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316736"/>
            <a:ext cx="7772400" cy="2798064"/>
          </a:xfrm>
        </p:spPr>
        <p:txBody>
          <a:bodyPr>
            <a:normAutofit fontScale="90000"/>
          </a:bodyPr>
          <a:lstStyle/>
          <a:p>
            <a:pPr algn="ctr"/>
            <a:r>
              <a:rPr lang="en-US" sz="7200" dirty="0" smtClean="0"/>
              <a:t/>
            </a:r>
            <a:br>
              <a:rPr lang="en-US" sz="7200" dirty="0" smtClean="0"/>
            </a:br>
            <a:r>
              <a:rPr lang="en-US" sz="7200" dirty="0" smtClean="0"/>
              <a:t>Civil Reporting Duties</a:t>
            </a:r>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r>
              <a:rPr lang="en-US" sz="3200" dirty="0" smtClean="0"/>
              <a:t>All states, the District of Columbia, American Samoa, Guam, Puerto Rico, and the U.S. Virgin Islands require certain professionals ,and in some cases, the average person to report physical abuse, neglect or sexual abuse of minors.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38600"/>
          </a:xfrm>
        </p:spPr>
        <p:txBody>
          <a:bodyPr/>
          <a:lstStyle/>
          <a:p>
            <a:r>
              <a:rPr lang="en-US" sz="3200" dirty="0" smtClean="0"/>
              <a:t>Approximately 26 States currently include clergy among those professionals mandated by law to report known or suspected instances of child abuse or neglect.</a:t>
            </a:r>
            <a:r>
              <a:rPr lang="en-US" sz="3200" u="sng" baseline="30000"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In approximately 18 states and Puerto Rico, any person who suspects child abuse or neglect is required to </a:t>
            </a:r>
            <a:r>
              <a:rPr lang="en-US" sz="3200" smtClean="0"/>
              <a:t>report.</a:t>
            </a:r>
            <a:r>
              <a:rPr lang="en-US" sz="3200" dirty="0" smtClean="0"/>
              <a:t> This inclusive language appears to include clergy but may be interpreted otherwise.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887</TotalTime>
  <Words>1528</Words>
  <Application>Microsoft Office PowerPoint</Application>
  <PresentationFormat>On-screen Show (4:3)</PresentationFormat>
  <Paragraphs>174</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Mandatory reporting</vt:lpstr>
      <vt:lpstr>SOME STATISTICS</vt:lpstr>
      <vt:lpstr>Slide 3</vt:lpstr>
      <vt:lpstr>Slide 4</vt:lpstr>
      <vt:lpstr>Slide 5</vt:lpstr>
      <vt:lpstr> Civil Reporting Duties</vt:lpstr>
      <vt:lpstr>Slide 7</vt:lpstr>
      <vt:lpstr>Slide 8</vt:lpstr>
      <vt:lpstr>Slide 9</vt:lpstr>
      <vt:lpstr>Get to Know Your State’s Laws</vt:lpstr>
      <vt:lpstr>Failure to Report</vt:lpstr>
      <vt:lpstr>Slide 12</vt:lpstr>
      <vt:lpstr>Slide 13</vt:lpstr>
      <vt:lpstr>ECCLESIASTICAL REPORTING DUTIES</vt:lpstr>
      <vt:lpstr>What does the Book of Order say?</vt:lpstr>
      <vt:lpstr>Slide 16</vt:lpstr>
      <vt:lpstr>Slide 17</vt:lpstr>
      <vt:lpstr>Slide 18</vt:lpstr>
      <vt:lpstr>Slide 19</vt:lpstr>
      <vt:lpstr>Slide 20</vt:lpstr>
      <vt:lpstr>Sexual Abuse Defined in the  Rules of Discipline (D-10.04001c)</vt:lpstr>
      <vt:lpstr>Confidentiality</vt:lpstr>
      <vt:lpstr>Slide 23</vt:lpstr>
      <vt:lpstr>Mandatory  Sexual Misconduct Policy</vt:lpstr>
      <vt:lpstr>Implementing a Policy and Mandatory Reporting</vt:lpstr>
      <vt:lpstr>Where Can I Find A Sample Policy?</vt:lpstr>
      <vt:lpstr>RECOGNIZING  CHILD  ABUSE</vt:lpstr>
      <vt:lpstr>Common indicators of sexual abuse No one indicator necessarily  implies abuse but rather a  constellation of symptoms.</vt:lpstr>
      <vt:lpstr>Slide 29</vt:lpstr>
      <vt:lpstr>Common indicators of physical abuse  No one indicator necessarily  implies abuse but rather a  constellation of symptoms.</vt:lpstr>
      <vt:lpstr>Slide 31</vt:lpstr>
      <vt:lpstr>Common indicators of emotional abuse No one indicator necessarily  implies abuse but rather a  constellation of symptoms.</vt:lpstr>
      <vt:lpstr>Definition of Neglect</vt:lpstr>
      <vt:lpstr>FILING A REPORT</vt:lpstr>
      <vt:lpstr>Slide 35</vt:lpstr>
      <vt:lpstr>Slide 36</vt:lpstr>
      <vt:lpstr>There are NO excuses for not reporting</vt:lpstr>
      <vt:lpstr>How to make a report</vt:lpstr>
      <vt:lpstr>Slide 39</vt:lpstr>
      <vt:lpstr>Slide 40</vt:lpstr>
      <vt:lpstr>Be sure to…</vt:lpstr>
      <vt:lpstr>Slide 42</vt:lpstr>
      <vt:lpstr>To sum up…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reporting</dc:title>
  <dc:creator/>
  <cp:lastModifiedBy>Administrator</cp:lastModifiedBy>
  <cp:revision>54</cp:revision>
  <dcterms:created xsi:type="dcterms:W3CDTF">2006-08-16T00:00:00Z</dcterms:created>
  <dcterms:modified xsi:type="dcterms:W3CDTF">2013-05-13T12:18:35Z</dcterms:modified>
</cp:coreProperties>
</file>