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60" r:id="rId2"/>
    <p:sldId id="281" r:id="rId3"/>
    <p:sldId id="284" r:id="rId4"/>
    <p:sldId id="265" r:id="rId5"/>
    <p:sldId id="266" r:id="rId6"/>
    <p:sldId id="273" r:id="rId7"/>
    <p:sldId id="258" r:id="rId8"/>
    <p:sldId id="280" r:id="rId9"/>
    <p:sldId id="269" r:id="rId10"/>
    <p:sldId id="276" r:id="rId11"/>
    <p:sldId id="278" r:id="rId12"/>
    <p:sldId id="279" r:id="rId13"/>
    <p:sldId id="274" r:id="rId14"/>
    <p:sldId id="282" r:id="rId15"/>
    <p:sldId id="285" r:id="rId16"/>
    <p:sldId id="283" r:id="rId1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099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5BA5E-AF0A-4F0D-AC24-3FB66892B3D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E15B-BF99-4C0F-86EB-8901A7EF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37100"/>
            <a:ext cx="7772400" cy="109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5234"/>
            <a:ext cx="6400800" cy="541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072" y="374380"/>
            <a:ext cx="1993900" cy="406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13911"/>
            <a:ext cx="9144000" cy="217989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31900"/>
            <a:ext cx="9144000" cy="3505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53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461028"/>
            <a:ext cx="9144000" cy="42428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265113" y="1671638"/>
            <a:ext cx="8670925" cy="3829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79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4353512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076386"/>
            <a:ext cx="8221494" cy="483274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baseline="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 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13642"/>
            <a:ext cx="9144000" cy="247914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548640" tIns="182880" rIns="548640" bIns="182880">
            <a:spAutoFit/>
          </a:bodyPr>
          <a:lstStyle>
            <a:lvl1pPr marL="0" indent="0" algn="l">
              <a:lnSpc>
                <a:spcPct val="150000"/>
              </a:lnSpc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“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Dolore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del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magnist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ionsedit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faccumet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a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dempore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preperchit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soluptur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rectem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imolecatquas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modis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voluptatio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vidissequi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acia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quunt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ex ex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est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eum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fugia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sam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sunt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officii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scipsam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quaecto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comnis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audant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estiusdant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moluptatem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quo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te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poritin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ciaeribus</a:t>
            </a:r>
            <a:r>
              <a:rPr lang="en-US" sz="1800" dirty="0">
                <a:solidFill>
                  <a:schemeClr val="bg1"/>
                </a:solidFill>
                <a:latin typeface="Franklin Gothic Book"/>
                <a:cs typeface="Franklin Gothic Book"/>
              </a:rPr>
              <a:t>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i="1" dirty="0">
                <a:solidFill>
                  <a:schemeClr val="bg1"/>
                </a:solidFill>
                <a:latin typeface="Franklin Gothic Book"/>
                <a:cs typeface="Franklin Gothic Book"/>
              </a:rPr>
              <a:t>— John Calvin</a:t>
            </a:r>
          </a:p>
        </p:txBody>
      </p:sp>
    </p:spTree>
    <p:extLst>
      <p:ext uri="{BB962C8B-B14F-4D97-AF65-F5344CB8AC3E}">
        <p14:creationId xmlns:p14="http://schemas.microsoft.com/office/powerpoint/2010/main" val="19077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5725" y="2594554"/>
            <a:ext cx="4779242" cy="97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62387" y="6076261"/>
            <a:ext cx="614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Franklin Gothic Book"/>
                <a:cs typeface="Franklin Gothic Book"/>
              </a:rPr>
              <a:t>200 E 12th Street    Jeffersonville, IN 47130     800-858-6127     </a:t>
            </a:r>
            <a:r>
              <a:rPr lang="en-US" sz="1200" b="1" dirty="0">
                <a:solidFill>
                  <a:schemeClr val="tx2"/>
                </a:solidFill>
                <a:latin typeface="Franklin Gothic Book"/>
                <a:cs typeface="Franklin Gothic Book"/>
              </a:rPr>
              <a:t>presbyterianfoundation.org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696" y="5943146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01850"/>
            <a:ext cx="9144000" cy="215582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lvl="0"/>
            <a:r>
              <a:rPr lang="en-US" dirty="0"/>
              <a:t>Transition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24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231900"/>
            <a:ext cx="9144000" cy="4381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90917"/>
            <a:ext cx="7772400" cy="10923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5234"/>
            <a:ext cx="6400800" cy="5410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89D3"/>
                </a:solidFill>
                <a:latin typeface="Constantia"/>
                <a:cs typeface="Constant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072" y="374380"/>
            <a:ext cx="1993900" cy="406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13911"/>
            <a:ext cx="9144000" cy="217989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4353512"/>
          </a:xfrm>
        </p:spPr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5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6060684" cy="4353512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43712" y="1772652"/>
            <a:ext cx="1834981" cy="3538871"/>
          </a:xfrm>
          <a:prstGeom prst="roundRect">
            <a:avLst>
              <a:gd name="adj" fmla="val 9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182880" tIns="182880" rIns="182880" bIns="18288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>
                <a:latin typeface="Franklin Gothic Book"/>
                <a:cs typeface="Franklin Gothic Book"/>
              </a:rPr>
              <a:t>Click to edit quote box here. </a:t>
            </a:r>
          </a:p>
          <a:p>
            <a:pPr lvl="0"/>
            <a:endParaRPr lang="en-US" dirty="0">
              <a:latin typeface="Franklin Gothic Book"/>
              <a:cs typeface="Franklin Gothic Book"/>
            </a:endParaRPr>
          </a:p>
          <a:p>
            <a:pPr lvl="0"/>
            <a:r>
              <a:rPr lang="en-US" dirty="0">
                <a:latin typeface="Franklin Gothic Book"/>
                <a:cs typeface="Franklin Gothic Book"/>
              </a:rPr>
              <a:t>“It can be a long or short quote”</a:t>
            </a:r>
          </a:p>
        </p:txBody>
      </p:sp>
    </p:spTree>
    <p:extLst>
      <p:ext uri="{BB962C8B-B14F-4D97-AF65-F5344CB8AC3E}">
        <p14:creationId xmlns:p14="http://schemas.microsoft.com/office/powerpoint/2010/main" val="1281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8229600" cy="2848589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98739"/>
            <a:ext cx="9144000" cy="118186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lIns="548640" tIns="182880" rIns="548640" bIns="18288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>
                <a:latin typeface="Franklin Gothic Book"/>
                <a:cs typeface="Franklin Gothic Book"/>
              </a:rPr>
              <a:t>“Click to edit quote box here.” </a:t>
            </a:r>
          </a:p>
          <a:p>
            <a:pPr lvl="0"/>
            <a:r>
              <a:rPr lang="en-US" dirty="0">
                <a:latin typeface="Franklin Gothic Book"/>
                <a:cs typeface="Franklin Gothic Book"/>
              </a:rPr>
              <a:t>— Name here</a:t>
            </a:r>
          </a:p>
        </p:txBody>
      </p:sp>
    </p:spTree>
    <p:extLst>
      <p:ext uri="{BB962C8B-B14F-4D97-AF65-F5344CB8AC3E}">
        <p14:creationId xmlns:p14="http://schemas.microsoft.com/office/powerpoint/2010/main" val="29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953738" y="1772651"/>
            <a:ext cx="3403600" cy="133820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53738" y="1906588"/>
            <a:ext cx="3402862" cy="282098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791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5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53738" y="1789254"/>
            <a:ext cx="3402862" cy="142092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53738" y="1686876"/>
            <a:ext cx="3403599" cy="102377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953738" y="3491980"/>
            <a:ext cx="3403599" cy="102377"/>
          </a:xfrm>
          <a:prstGeom prst="rect">
            <a:avLst/>
          </a:prstGeom>
          <a:solidFill>
            <a:srgbClr val="2E8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53738" y="3594357"/>
            <a:ext cx="3402862" cy="142092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3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117469" y="1773238"/>
            <a:ext cx="3403600" cy="374491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989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117468" y="1559660"/>
            <a:ext cx="3561225" cy="395849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366"/>
            <a:ext cx="8229600" cy="801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651"/>
            <a:ext cx="4340809" cy="4180474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1B7-6629-7A4C-A2D8-BFB5B3D67F9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59660"/>
            <a:ext cx="8229600" cy="0"/>
          </a:xfrm>
          <a:prstGeom prst="line">
            <a:avLst/>
          </a:prstGeom>
          <a:ln w="19050" cmpd="sng">
            <a:solidFill>
              <a:srgbClr val="1A89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1820" y="6212840"/>
            <a:ext cx="1993900" cy="4064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53125"/>
            <a:ext cx="3608388" cy="32543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06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1085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fld id="{E35201B7-6629-7A4C-A2D8-BFB5B3D67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4" r:id="rId10"/>
    <p:sldLayoutId id="2147483650" r:id="rId11"/>
    <p:sldLayoutId id="2147483655" r:id="rId12"/>
    <p:sldLayoutId id="2147483665" r:id="rId13"/>
    <p:sldLayoutId id="2147483667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byterianfoundation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byterianfoundation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ssessment.presbyterianfoundation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4928" y="2785085"/>
            <a:ext cx="8654141" cy="1092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Report from the Foundation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927" y="4038340"/>
            <a:ext cx="8654141" cy="26248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Stephen Keizer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Paul Grier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David Loleng</a:t>
            </a: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hlinkClick r:id="rId2"/>
              </a:rPr>
              <a:t>www.PresbyterianFoundation.org</a:t>
            </a:r>
            <a:endParaRPr 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12284" y="2785085"/>
            <a:ext cx="7772400" cy="109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898084" y="3883219"/>
            <a:ext cx="6400800" cy="133735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A89D3"/>
                </a:solidFill>
                <a:latin typeface="Constantia"/>
                <a:ea typeface="+mn-ea"/>
                <a:cs typeface="Constant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1478971" y="120072"/>
            <a:ext cx="5863937" cy="61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7"/>
          <a:stretch/>
        </p:blipFill>
        <p:spPr>
          <a:xfrm>
            <a:off x="1277056" y="0"/>
            <a:ext cx="6453780" cy="61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>
          <a:xfrm>
            <a:off x="1543626" y="0"/>
            <a:ext cx="5780809" cy="6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Presbytery Assessment Tool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Franklin Gothic Book" panose="020B0503020102020204" pitchFamily="34" charset="0"/>
              </a:rPr>
              <a:t>Purpose</a:t>
            </a:r>
            <a:r>
              <a:rPr lang="en-US" dirty="0">
                <a:latin typeface="Franklin Gothic Book" panose="020B05030201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To develop a dataset so that presbytery Treasurers and other leaders can compare metrics against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To provide reference points, especially for that Finance Committee member who’s always asking about “best practices”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Franklin Gothic Book" panose="020B0503020102020204" pitchFamily="34" charset="0"/>
              </a:rPr>
              <a:t>Progress: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Focus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Alpha Group has been identified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Data-gathering has begun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Beta Group expressions of interest welcome</a:t>
            </a:r>
          </a:p>
        </p:txBody>
      </p:sp>
    </p:spTree>
    <p:extLst>
      <p:ext uri="{BB962C8B-B14F-4D97-AF65-F5344CB8AC3E}">
        <p14:creationId xmlns:p14="http://schemas.microsoft.com/office/powerpoint/2010/main" val="9150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4928" y="2785085"/>
            <a:ext cx="8654141" cy="109236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David Loleng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927" y="4038340"/>
            <a:ext cx="8654141" cy="19215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Director, Church of Financial Literacy &amp; Leadership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Jeffersonville, Indiana</a:t>
            </a:r>
          </a:p>
          <a:p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1-800-858-6127 x-5901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David.Loleng@PresbyterianFoundation.org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12284" y="2785085"/>
            <a:ext cx="7772400" cy="109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898084" y="3883219"/>
            <a:ext cx="6400800" cy="133735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A89D3"/>
                </a:solidFill>
                <a:latin typeface="Constantia"/>
                <a:ea typeface="+mn-ea"/>
                <a:cs typeface="Constant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4928" y="2785085"/>
            <a:ext cx="8654141" cy="1092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Report from the Foundation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927" y="4038340"/>
            <a:ext cx="8654141" cy="26248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Stephen Keizer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Paul Grier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David Loleng</a:t>
            </a: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  <a:hlinkClick r:id="rId2"/>
              </a:rPr>
              <a:t>www.PresbyterianFoundation.org</a:t>
            </a:r>
            <a:endParaRPr 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12284" y="2785085"/>
            <a:ext cx="7772400" cy="109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898084" y="3883219"/>
            <a:ext cx="6400800" cy="133735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A89D3"/>
                </a:solidFill>
                <a:latin typeface="Constantia"/>
                <a:ea typeface="+mn-ea"/>
                <a:cs typeface="Constant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4928" y="2785085"/>
            <a:ext cx="8654141" cy="109236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Stephen M. Keizer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927" y="4038340"/>
            <a:ext cx="8654141" cy="19215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Vice-President 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Kalamazoo, Michigan</a:t>
            </a:r>
          </a:p>
          <a:p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1-866-317-0751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Stephen.Keizer@PresbyterianFoundation.org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12284" y="2785085"/>
            <a:ext cx="7772400" cy="109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898084" y="3883219"/>
            <a:ext cx="6400800" cy="133735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A89D3"/>
                </a:solidFill>
                <a:latin typeface="Constantia"/>
                <a:ea typeface="+mn-ea"/>
                <a:cs typeface="Constant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Ministry Relations</a:t>
            </a:r>
            <a:endParaRPr lang="en-US" sz="2200" i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Franklin Gothic Book" panose="020B0503020102020204" pitchFamily="34" charset="0"/>
              </a:rPr>
              <a:t>Stewardship Resources</a:t>
            </a:r>
          </a:p>
          <a:p>
            <a:pPr marL="0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Planned Giving Services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Investments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Ministry Relations Officers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4928" y="2785085"/>
            <a:ext cx="8654141" cy="109236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Paul H. Grier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927" y="4038340"/>
            <a:ext cx="8654141" cy="19215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Vice-President 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Greenville, South Carolina</a:t>
            </a:r>
          </a:p>
          <a:p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1-800-858-6127 x-5953</a:t>
            </a:r>
          </a:p>
          <a:p>
            <a:r>
              <a:rPr lang="en-U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Paul.Grier@PresbyterianFoundation.org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212284" y="2785085"/>
            <a:ext cx="7772400" cy="109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3898084" y="3883219"/>
            <a:ext cx="6400800" cy="133735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A89D3"/>
                </a:solidFill>
                <a:latin typeface="Constantia"/>
                <a:ea typeface="+mn-ea"/>
                <a:cs typeface="Constant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Project Regeneration</a:t>
            </a:r>
            <a:br>
              <a:rPr lang="en-US" dirty="0">
                <a:solidFill>
                  <a:schemeClr val="accent1"/>
                </a:solidFill>
                <a:latin typeface="Palatino Linotype" panose="02040502050505030304" pitchFamily="18" charset="0"/>
              </a:rPr>
            </a:br>
            <a:r>
              <a:rPr lang="en-US" sz="2200" i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 Church Asset Transformation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u="sng" dirty="0">
                <a:latin typeface="Franklin Gothic Book" panose="020B0503020102020204" pitchFamily="34" charset="0"/>
              </a:rPr>
              <a:t>Who</a:t>
            </a:r>
            <a:r>
              <a:rPr lang="en-US" sz="2200" dirty="0">
                <a:latin typeface="Franklin Gothic Book" panose="020B0503020102020204" pitchFamily="34" charset="0"/>
              </a:rPr>
              <a:t>?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Congregations, Presbyteries, and parachurch ministries who are questioning their organizational sustainability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Running out of people … running out of money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Reinventions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Nesting &amp; Mergers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Dissolution</a:t>
            </a:r>
          </a:p>
          <a:p>
            <a:pPr marL="0" indent="0">
              <a:buNone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200" u="sng" dirty="0">
                <a:latin typeface="Franklin Gothic Book" panose="020B0503020102020204" pitchFamily="34" charset="0"/>
              </a:rPr>
              <a:t>Scale</a:t>
            </a:r>
            <a:r>
              <a:rPr lang="en-US" sz="2200" dirty="0">
                <a:latin typeface="Franklin Gothic Book" panose="020B0503020102020204" pitchFamily="34" charset="0"/>
              </a:rPr>
              <a:t>: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42 states + District of Columbia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453 individual situations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urban &amp; rural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historic &amp; new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South &amp; North &amp; West &amp; East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congregations ranging from 4 – 1000 members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Project Regeneration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i="1" dirty="0">
                <a:solidFill>
                  <a:schemeClr val="accent1"/>
                </a:solidFill>
              </a:rPr>
              <a:t>A Church Asset Transformation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Franklin Gothic Book" panose="020B0503020102020204" pitchFamily="34" charset="0"/>
              </a:rPr>
              <a:t>What</a:t>
            </a:r>
            <a:r>
              <a:rPr lang="en-US" sz="2400" dirty="0">
                <a:latin typeface="Franklin Gothic Book" panose="020B0503020102020204" pitchFamily="34" charset="0"/>
              </a:rPr>
              <a:t>?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More questions and organizing than answers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assistance with discernment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assistance with execution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Franklin Gothic Book" panose="020B0503020102020204" pitchFamily="34" charset="0"/>
              </a:rPr>
              <a:t>Why</a:t>
            </a:r>
            <a:r>
              <a:rPr lang="en-US" sz="2400" dirty="0">
                <a:latin typeface="Franklin Gothic Book" panose="020B0503020102020204" pitchFamily="34" charset="0"/>
              </a:rPr>
              <a:t>?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experience elsewhere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congregational loneliness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1" y="0"/>
            <a:ext cx="8400579" cy="654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Project Regeneration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i="1" dirty="0">
                <a:solidFill>
                  <a:schemeClr val="accent1"/>
                </a:solidFill>
              </a:rPr>
              <a:t>A Church Asset Transformation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Franklin Gothic Book" panose="020B0503020102020204" pitchFamily="34" charset="0"/>
              </a:rPr>
              <a:t>When</a:t>
            </a:r>
            <a:r>
              <a:rPr lang="en-US" sz="2400" dirty="0">
                <a:latin typeface="Franklin Gothic Book" panose="020B0503020102020204" pitchFamily="34" charset="0"/>
              </a:rPr>
              <a:t>?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Sooner rather than later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If you think a church has a “runway” of three years or less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Anonymous referrals are honored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Presbytery Assessment Tool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Predicated on the success of the Foundation’s Online Financial Health Assessment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Almost 1,000 congregations have participated</a:t>
            </a:r>
          </a:p>
          <a:p>
            <a:pPr marL="0" indent="0">
              <a:buNone/>
            </a:pPr>
            <a:endParaRPr lang="en-US" sz="3000" dirty="0">
              <a:latin typeface="Franklin Gothic Book" panose="020B05030201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000" dirty="0">
                <a:latin typeface="Franklin Gothic Book" panose="020B0503020102020204" pitchFamily="34" charset="0"/>
                <a:hlinkClick r:id="rId2"/>
              </a:rPr>
              <a:t>http://assessment.PresbyterianFoundation.org</a:t>
            </a:r>
            <a:endParaRPr lang="en-US" sz="3000" dirty="0">
              <a:latin typeface="Franklin Gothic Book" panose="020B0503020102020204" pitchFamily="34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Presbyterian Foundation">
  <a:themeElements>
    <a:clrScheme name="Presbyterian Foundation">
      <a:dk1>
        <a:sysClr val="windowText" lastClr="000000"/>
      </a:dk1>
      <a:lt1>
        <a:sysClr val="window" lastClr="FFFFFF"/>
      </a:lt1>
      <a:dk2>
        <a:srgbClr val="08267E"/>
      </a:dk2>
      <a:lt2>
        <a:srgbClr val="D0D3D5"/>
      </a:lt2>
      <a:accent1>
        <a:srgbClr val="1A89D3"/>
      </a:accent1>
      <a:accent2>
        <a:srgbClr val="A4BBE1"/>
      </a:accent2>
      <a:accent3>
        <a:srgbClr val="FCD94C"/>
      </a:accent3>
      <a:accent4>
        <a:srgbClr val="EB0D2E"/>
      </a:accent4>
      <a:accent5>
        <a:srgbClr val="54981A"/>
      </a:accent5>
      <a:accent6>
        <a:srgbClr val="8F9091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Presbyterian Foundation</Template>
  <TotalTime>339</TotalTime>
  <Words>262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Presbyterian Foundation</vt:lpstr>
      <vt:lpstr>Report from the Foundation</vt:lpstr>
      <vt:lpstr>Stephen M. Keizer</vt:lpstr>
      <vt:lpstr>Ministry Relations</vt:lpstr>
      <vt:lpstr>Paul H. Grier</vt:lpstr>
      <vt:lpstr>Project Regeneration A Church Asset Transformation Program</vt:lpstr>
      <vt:lpstr>Project Regeneration A Church Asset Transformation Program</vt:lpstr>
      <vt:lpstr>PowerPoint Presentation</vt:lpstr>
      <vt:lpstr>Project Regeneration A Church Asset Transformation Program</vt:lpstr>
      <vt:lpstr>Presbytery Assessment Tool</vt:lpstr>
      <vt:lpstr>PowerPoint Presentation</vt:lpstr>
      <vt:lpstr>PowerPoint Presentation</vt:lpstr>
      <vt:lpstr>PowerPoint Presentation</vt:lpstr>
      <vt:lpstr>Presbytery Assessment Tool</vt:lpstr>
      <vt:lpstr>David Loleng</vt:lpstr>
      <vt:lpstr>PowerPoint Presentation</vt:lpstr>
      <vt:lpstr>Report from the Foundation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Serrita Bell</dc:creator>
  <cp:lastModifiedBy>Diane Dulaney</cp:lastModifiedBy>
  <cp:revision>48</cp:revision>
  <cp:lastPrinted>2016-10-28T16:03:56Z</cp:lastPrinted>
  <dcterms:created xsi:type="dcterms:W3CDTF">2016-07-13T13:53:43Z</dcterms:created>
  <dcterms:modified xsi:type="dcterms:W3CDTF">2016-12-02T17:53:55Z</dcterms:modified>
</cp:coreProperties>
</file>