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2" r:id="rId4"/>
    <p:sldId id="262" r:id="rId5"/>
    <p:sldId id="308" r:id="rId6"/>
    <p:sldId id="268" r:id="rId7"/>
    <p:sldId id="291" r:id="rId8"/>
    <p:sldId id="309" r:id="rId9"/>
    <p:sldId id="269" r:id="rId10"/>
    <p:sldId id="270" r:id="rId11"/>
    <p:sldId id="271" r:id="rId12"/>
    <p:sldId id="272" r:id="rId13"/>
    <p:sldId id="273" r:id="rId14"/>
    <p:sldId id="296" r:id="rId15"/>
    <p:sldId id="310" r:id="rId16"/>
    <p:sldId id="274" r:id="rId17"/>
    <p:sldId id="275" r:id="rId18"/>
    <p:sldId id="307" r:id="rId19"/>
    <p:sldId id="276" r:id="rId20"/>
    <p:sldId id="277" r:id="rId21"/>
    <p:sldId id="297" r:id="rId22"/>
    <p:sldId id="311" r:id="rId23"/>
    <p:sldId id="298" r:id="rId24"/>
    <p:sldId id="305" r:id="rId25"/>
    <p:sldId id="306" r:id="rId26"/>
    <p:sldId id="300" r:id="rId27"/>
    <p:sldId id="312" r:id="rId28"/>
    <p:sldId id="301" r:id="rId29"/>
    <p:sldId id="303" r:id="rId30"/>
    <p:sldId id="304" r:id="rId31"/>
    <p:sldId id="302" r:id="rId32"/>
    <p:sldId id="313" r:id="rId33"/>
    <p:sldId id="278" r:id="rId34"/>
    <p:sldId id="279" r:id="rId35"/>
    <p:sldId id="280" r:id="rId36"/>
    <p:sldId id="281" r:id="rId37"/>
    <p:sldId id="295" r:id="rId38"/>
    <p:sldId id="25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A6B"/>
    <a:srgbClr val="FFFFFF"/>
    <a:srgbClr val="7E3F44"/>
    <a:srgbClr val="B7A9E0"/>
    <a:srgbClr val="FECB6E"/>
    <a:srgbClr val="FC0D1B"/>
    <a:srgbClr val="B7AADE"/>
    <a:srgbClr val="78CA7C"/>
    <a:srgbClr val="75C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p:restoredTop sz="94640"/>
  </p:normalViewPr>
  <p:slideViewPr>
    <p:cSldViewPr snapToGrid="0" snapToObjects="1">
      <p:cViewPr varScale="1">
        <p:scale>
          <a:sx n="123" d="100"/>
          <a:sy n="123" d="100"/>
        </p:scale>
        <p:origin x="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B810-1BBA-9B48-BEA1-09F1A8967E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56171E-EEE7-BA44-B710-36B404C88F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1CF262-F9EE-7242-B248-B80EEDAD8258}"/>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56046CBB-9351-7641-9F70-99D3D97C5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B60AD-34A2-794A-82A5-5964373DFD0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83725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5639-1522-9144-8825-15D98DE9B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410956-2E7D-B540-8C49-C4C695E01D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90FDA-60BE-7D4A-9EFB-25ABEDF2F78A}"/>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A3DBCFCB-B7EC-C64F-A757-13C515164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44A47-C73E-354C-8A12-18A6CD36013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79527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68BA46-7B4E-4D4C-8F0D-362F4BEBD2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1A075-CD1A-F041-9939-F092CBFE9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89C30-21E1-424D-9BB9-8F441C002468}"/>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972DA8A0-7F2E-664D-BF90-EC37940ED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83843-C5CA-7C4A-95BF-A73366A9D6A7}"/>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7736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0210-59DE-DA42-A591-871B1976B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C4F73-D919-9C45-B9BB-373DBA13CB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AD1-788A-954A-B660-C39419B64F49}"/>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02811BA4-9D82-BB47-8CBD-280DC7D80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9E5AB-3FA6-0746-BFCB-D3105516F818}"/>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211784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0367-56F2-894E-B299-AD8AE608BB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4E566-AA22-7B41-B2CF-1E98175769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94C6A1-4E17-3F49-8F7D-895D3663CBED}"/>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E3A9D732-CAD8-E749-84E3-EC89ED30D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7C5C0-4964-994E-8642-4D844B12571A}"/>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6539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EAAD-9126-BE45-896F-48EEA2AAB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7C312-000C-DC4F-B1E1-E47BD574B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04FB16-AF02-FC44-A83D-274366E144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09CDFB-6A9F-7341-8C34-69793871BFDC}"/>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6" name="Footer Placeholder 5">
            <a:extLst>
              <a:ext uri="{FF2B5EF4-FFF2-40B4-BE49-F238E27FC236}">
                <a16:creationId xmlns:a16="http://schemas.microsoft.com/office/drawing/2014/main" id="{BB2B548A-2B3D-354E-89FA-3D1D89B446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288B9-AD77-B143-B251-AB3B0948403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39928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B35C-F031-DA4A-BC73-22377D8272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442C75-B9BE-C94A-B8CD-739835256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E8ED5-C8E5-7145-BCEB-EAA45D2B9B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066D5C-6968-7D47-A0DC-3AC7332F2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6E212-870F-514E-95A0-EFFFABDDE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7BC6B1-4977-CF4D-8171-C97648FE2AFA}"/>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8" name="Footer Placeholder 7">
            <a:extLst>
              <a:ext uri="{FF2B5EF4-FFF2-40B4-BE49-F238E27FC236}">
                <a16:creationId xmlns:a16="http://schemas.microsoft.com/office/drawing/2014/main" id="{98FF8AA4-3A52-3E42-A639-17FF9A6E67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E9A94-2BA9-6446-87DB-D9AE0106C96F}"/>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338219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A168-0EEF-FB47-8D85-45BBD03EE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D0C138-F615-E141-B1EA-648BA089E3B4}"/>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4" name="Footer Placeholder 3">
            <a:extLst>
              <a:ext uri="{FF2B5EF4-FFF2-40B4-BE49-F238E27FC236}">
                <a16:creationId xmlns:a16="http://schemas.microsoft.com/office/drawing/2014/main" id="{1B07225E-D584-994B-B2F6-75E2685776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A4BA45-4FFB-A446-8175-1DD1315B6940}"/>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9465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D3D16F-AD27-754C-893A-2AC286EB8063}"/>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3" name="Footer Placeholder 2">
            <a:extLst>
              <a:ext uri="{FF2B5EF4-FFF2-40B4-BE49-F238E27FC236}">
                <a16:creationId xmlns:a16="http://schemas.microsoft.com/office/drawing/2014/main" id="{B0416056-6D9C-EF47-9ACC-0AE91F5FE2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01E91-6654-D047-A814-07D17A319292}"/>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55441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5768-0EEC-3645-BA24-A9F086218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CE691F-4A50-564F-90DF-F1CB1F21F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1EF15-37A5-064F-BA62-33526197B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B4A0E-72B3-1D4E-90AC-6F6681638922}"/>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6" name="Footer Placeholder 5">
            <a:extLst>
              <a:ext uri="{FF2B5EF4-FFF2-40B4-BE49-F238E27FC236}">
                <a16:creationId xmlns:a16="http://schemas.microsoft.com/office/drawing/2014/main" id="{EA37A9EE-AC84-4C47-831B-A812CBDC1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BC05D-D53E-B44B-913B-48CA610741E2}"/>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93428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3FE1-5640-AF40-B18C-E33A6F11D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10816-0E43-8B47-ABE2-038DA9648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3C6245-2F04-1944-8024-A4E674ABA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8211C-45AF-0745-BA7C-83E00FD004AB}"/>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6" name="Footer Placeholder 5">
            <a:extLst>
              <a:ext uri="{FF2B5EF4-FFF2-40B4-BE49-F238E27FC236}">
                <a16:creationId xmlns:a16="http://schemas.microsoft.com/office/drawing/2014/main" id="{1A36F40E-04A8-DF41-916C-10712E657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1AB35-F6D5-8149-A711-5D834DC25BE3}"/>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391726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8D69F-F624-3642-BB70-CC2EF7C00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34CE4-23E8-C44F-A878-CAE34CB96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46C34-6759-0446-B850-6B1785782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D0DB5CC5-5230-4C42-8241-BBD5FDE60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FD0A90-3095-594E-A205-D4B304A0B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E5BAD-9882-DC42-918A-BEE2A6602693}" type="slidenum">
              <a:rPr lang="en-US" smtClean="0"/>
              <a:t>‹#›</a:t>
            </a:fld>
            <a:endParaRPr lang="en-US"/>
          </a:p>
        </p:txBody>
      </p:sp>
    </p:spTree>
    <p:extLst>
      <p:ext uri="{BB962C8B-B14F-4D97-AF65-F5344CB8AC3E}">
        <p14:creationId xmlns:p14="http://schemas.microsoft.com/office/powerpoint/2010/main" val="88628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C360373A-F13E-AA47-B23B-6C689C49FD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3272" y="682835"/>
            <a:ext cx="4193069" cy="1763682"/>
          </a:xfrm>
          <a:prstGeom prst="rect">
            <a:avLst/>
          </a:prstGeom>
        </p:spPr>
      </p:pic>
      <p:sp>
        <p:nvSpPr>
          <p:cNvPr id="2" name="Title 1">
            <a:extLst>
              <a:ext uri="{FF2B5EF4-FFF2-40B4-BE49-F238E27FC236}">
                <a16:creationId xmlns:a16="http://schemas.microsoft.com/office/drawing/2014/main" id="{B1F3731F-8D16-6940-81AF-7741CF983D4D}"/>
              </a:ext>
            </a:extLst>
          </p:cNvPr>
          <p:cNvSpPr>
            <a:spLocks noGrp="1"/>
          </p:cNvSpPr>
          <p:nvPr>
            <p:ph type="ctrTitle"/>
          </p:nvPr>
        </p:nvSpPr>
        <p:spPr>
          <a:xfrm>
            <a:off x="5403273" y="1992180"/>
            <a:ext cx="6162193" cy="2358147"/>
          </a:xfrm>
        </p:spPr>
        <p:txBody>
          <a:bodyPr anchor="b">
            <a:normAutofit/>
          </a:bodyPr>
          <a:lstStyle/>
          <a:p>
            <a:r>
              <a:rPr lang="en-US" sz="4000" dirty="0">
                <a:latin typeface="Optima" panose="02000503060000020004" pitchFamily="2" charset="0"/>
              </a:rPr>
              <a:t>The PC(USA) Constitution</a:t>
            </a:r>
            <a:br>
              <a:rPr lang="en-US" sz="4000" dirty="0">
                <a:latin typeface="Optima" panose="02000503060000020004" pitchFamily="2" charset="0"/>
              </a:rPr>
            </a:br>
            <a:r>
              <a:rPr lang="en-US" sz="4000" dirty="0">
                <a:latin typeface="Optima" panose="02000503060000020004" pitchFamily="2" charset="0"/>
              </a:rPr>
              <a:t>on Dismantling </a:t>
            </a:r>
            <a:br>
              <a:rPr lang="en-US" sz="4000" dirty="0">
                <a:latin typeface="Optima" panose="02000503060000020004" pitchFamily="2" charset="0"/>
              </a:rPr>
            </a:br>
            <a:r>
              <a:rPr lang="en-US" sz="4000" dirty="0">
                <a:latin typeface="Optima" panose="02000503060000020004" pitchFamily="2" charset="0"/>
              </a:rPr>
              <a:t>Structural Racism</a:t>
            </a:r>
          </a:p>
        </p:txBody>
      </p:sp>
      <p:sp>
        <p:nvSpPr>
          <p:cNvPr id="3" name="Subtitle 2">
            <a:extLst>
              <a:ext uri="{FF2B5EF4-FFF2-40B4-BE49-F238E27FC236}">
                <a16:creationId xmlns:a16="http://schemas.microsoft.com/office/drawing/2014/main" id="{12D4F367-DB06-C049-A083-648DCEBAD84E}"/>
              </a:ext>
            </a:extLst>
          </p:cNvPr>
          <p:cNvSpPr>
            <a:spLocks noGrp="1"/>
          </p:cNvSpPr>
          <p:nvPr>
            <p:ph type="subTitle" idx="1"/>
          </p:nvPr>
        </p:nvSpPr>
        <p:spPr>
          <a:xfrm>
            <a:off x="5403272" y="4865820"/>
            <a:ext cx="6162193" cy="1309344"/>
          </a:xfrm>
        </p:spPr>
        <p:txBody>
          <a:bodyPr anchor="b"/>
          <a:lstStyle/>
          <a:p>
            <a:r>
              <a:rPr lang="en-US" sz="2800" dirty="0">
                <a:latin typeface="Palatino" pitchFamily="2" charset="77"/>
                <a:ea typeface="Palatino" pitchFamily="2" charset="77"/>
              </a:rPr>
              <a:t>Office of Theology and Worship</a:t>
            </a:r>
            <a:br>
              <a:rPr lang="en-US" sz="2800" dirty="0">
                <a:latin typeface="Palatino" pitchFamily="2" charset="77"/>
                <a:ea typeface="Palatino" pitchFamily="2" charset="77"/>
              </a:rPr>
            </a:br>
            <a:r>
              <a:rPr lang="en-US" sz="2800" dirty="0">
                <a:latin typeface="Palatino" pitchFamily="2" charset="77"/>
                <a:ea typeface="Palatino" pitchFamily="2" charset="77"/>
              </a:rPr>
              <a:t>Presbyterian Church (U.S.A.)</a:t>
            </a:r>
          </a:p>
          <a:p>
            <a:r>
              <a:rPr lang="en-US" sz="2000" dirty="0">
                <a:solidFill>
                  <a:schemeClr val="bg1"/>
                </a:solidFill>
                <a:latin typeface="Palatino" pitchFamily="2" charset="77"/>
                <a:ea typeface="Palatino" pitchFamily="2" charset="77"/>
              </a:rPr>
              <a:t>Name of Presenter</a:t>
            </a:r>
          </a:p>
        </p:txBody>
      </p:sp>
      <p:pic>
        <p:nvPicPr>
          <p:cNvPr id="9" name="Picture 8" descr="A picture containing window, building, painted, painting&#10;&#10;Description automatically generated">
            <a:extLst>
              <a:ext uri="{FF2B5EF4-FFF2-40B4-BE49-F238E27FC236}">
                <a16:creationId xmlns:a16="http://schemas.microsoft.com/office/drawing/2014/main" id="{0E718535-E63D-2945-A17B-CBC0644CDF53}"/>
              </a:ext>
            </a:extLst>
          </p:cNvPr>
          <p:cNvPicPr>
            <a:picLocks noChangeAspect="1"/>
          </p:cNvPicPr>
          <p:nvPr/>
        </p:nvPicPr>
        <p:blipFill>
          <a:blip r:embed="rId3"/>
          <a:stretch>
            <a:fillRect/>
          </a:stretch>
        </p:blipFill>
        <p:spPr>
          <a:xfrm>
            <a:off x="626534" y="682835"/>
            <a:ext cx="4193070" cy="5492330"/>
          </a:xfrm>
          <a:prstGeom prst="rect">
            <a:avLst/>
          </a:prstGeom>
        </p:spPr>
      </p:pic>
      <p:cxnSp>
        <p:nvCxnSpPr>
          <p:cNvPr id="13" name="Straight Connector 12">
            <a:extLst>
              <a:ext uri="{FF2B5EF4-FFF2-40B4-BE49-F238E27FC236}">
                <a16:creationId xmlns:a16="http://schemas.microsoft.com/office/drawing/2014/main" id="{7F99FA19-4B6E-644B-B7BC-7E4EEFB478F6}"/>
              </a:ext>
            </a:extLst>
          </p:cNvPr>
          <p:cNvCxnSpPr>
            <a:cxnSpLocks/>
          </p:cNvCxnSpPr>
          <p:nvPr/>
        </p:nvCxnSpPr>
        <p:spPr>
          <a:xfrm>
            <a:off x="5638800" y="4613564"/>
            <a:ext cx="555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28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091989"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God’s life-giving Word and Spirit has conquered the powers of sin and death, and therefore also of irreconciliation and hatred, bitterness and enmity, that God’s life-giving Word and Spirit will enable the church to live in a new obedience which can open new possibilities of life for society and the world;</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“Maestra Peace Mural,” Juana Alicia, 1994</a:t>
            </a:r>
          </a:p>
        </p:txBody>
      </p:sp>
      <p:pic>
        <p:nvPicPr>
          <p:cNvPr id="5" name="Picture 4" descr="A picture containing text, posing, colorful, painted&#10;&#10;Description automatically generated">
            <a:extLst>
              <a:ext uri="{FF2B5EF4-FFF2-40B4-BE49-F238E27FC236}">
                <a16:creationId xmlns:a16="http://schemas.microsoft.com/office/drawing/2014/main" id="{631F8C60-BC1C-054B-A944-D65516589C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1826" y="1690688"/>
            <a:ext cx="3471974" cy="4240054"/>
          </a:xfrm>
          <a:prstGeom prst="rect">
            <a:avLst/>
          </a:prstGeom>
        </p:spPr>
      </p:pic>
    </p:spTree>
    <p:extLst>
      <p:ext uri="{BB962C8B-B14F-4D97-AF65-F5344CB8AC3E}">
        <p14:creationId xmlns:p14="http://schemas.microsoft.com/office/powerpoint/2010/main" val="376925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490411"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the credibility of this message is seriously affected and its beneficial work obstructed when it is proclaimed in a land which professes to be Christian, but in which the enforced separation of people on a racial basis promotes and perpetuates alienation, hatred and enmity;</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“Global Refugee Mural,” Joel </a:t>
            </a:r>
            <a:r>
              <a:rPr lang="en-US" sz="1000" dirty="0" err="1">
                <a:latin typeface="Palatino" pitchFamily="2" charset="77"/>
                <a:ea typeface="Palatino" pitchFamily="2" charset="77"/>
              </a:rPr>
              <a:t>Burgner</a:t>
            </a:r>
            <a:r>
              <a:rPr lang="en-US" sz="1000" dirty="0">
                <a:latin typeface="Palatino" pitchFamily="2" charset="77"/>
                <a:ea typeface="Palatino" pitchFamily="2" charset="77"/>
              </a:rPr>
              <a:t>, 2009</a:t>
            </a:r>
          </a:p>
        </p:txBody>
      </p:sp>
      <p:pic>
        <p:nvPicPr>
          <p:cNvPr id="5" name="Picture 4" descr="A picture containing text, colorful, painted, posing&#10;&#10;Description automatically generated">
            <a:extLst>
              <a:ext uri="{FF2B5EF4-FFF2-40B4-BE49-F238E27FC236}">
                <a16:creationId xmlns:a16="http://schemas.microsoft.com/office/drawing/2014/main" id="{82CE77C8-33AF-B649-A3AA-8759B2FCF2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67081" y="1825625"/>
            <a:ext cx="4686719" cy="4105117"/>
          </a:xfrm>
          <a:prstGeom prst="rect">
            <a:avLst/>
          </a:prstGeom>
        </p:spPr>
      </p:pic>
    </p:spTree>
    <p:extLst>
      <p:ext uri="{BB962C8B-B14F-4D97-AF65-F5344CB8AC3E}">
        <p14:creationId xmlns:p14="http://schemas.microsoft.com/office/powerpoint/2010/main" val="278449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573253"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any teaching which attempts to legitimate such forced separation by appeal to the gospel, and is not prepared to venture on the road of obedience and reconciliation, but rather, out of prejudice, fear, selfishness and unbelief, denies in advance the reconciling power of the gospel, must be considered ideology and false doctrine.</a:t>
            </a:r>
            <a:br>
              <a:rPr lang="en-US" dirty="0">
                <a:latin typeface="Palatino" pitchFamily="2" charset="77"/>
                <a:ea typeface="Palatino" pitchFamily="2" charset="77"/>
              </a:rPr>
            </a:br>
            <a:r>
              <a:rPr lang="en-US" sz="2400" dirty="0">
                <a:latin typeface="Palatino" pitchFamily="2" charset="77"/>
                <a:ea typeface="Palatino" pitchFamily="2" charset="77"/>
              </a:rPr>
              <a:t>   —Book of Confessions, 10.6</a:t>
            </a:r>
          </a:p>
        </p:txBody>
      </p:sp>
      <p:sp>
        <p:nvSpPr>
          <p:cNvPr id="6" name="TextBox 5">
            <a:extLst>
              <a:ext uri="{FF2B5EF4-FFF2-40B4-BE49-F238E27FC236}">
                <a16:creationId xmlns:a16="http://schemas.microsoft.com/office/drawing/2014/main" id="{08E9F84E-9A87-3D43-B2E5-6EF133CE607F}"/>
              </a:ext>
            </a:extLst>
          </p:cNvPr>
          <p:cNvSpPr txBox="1"/>
          <p:nvPr/>
        </p:nvSpPr>
        <p:spPr>
          <a:xfrm>
            <a:off x="7411453" y="5930742"/>
            <a:ext cx="3942347" cy="246221"/>
          </a:xfrm>
          <a:prstGeom prst="rect">
            <a:avLst/>
          </a:prstGeom>
          <a:noFill/>
        </p:spPr>
        <p:txBody>
          <a:bodyPr wrap="square" rtlCol="0">
            <a:spAutoFit/>
          </a:bodyPr>
          <a:lstStyle/>
          <a:p>
            <a:pPr algn="r"/>
            <a:r>
              <a:rPr lang="en-US" sz="1000" dirty="0">
                <a:latin typeface="Palatino" pitchFamily="2" charset="77"/>
                <a:ea typeface="Palatino" pitchFamily="2" charset="77"/>
              </a:rPr>
              <a:t>“Worship of the Golden Calf,” Margret </a:t>
            </a:r>
            <a:r>
              <a:rPr lang="en-US" sz="1000" dirty="0" err="1">
                <a:latin typeface="Palatino" pitchFamily="2" charset="77"/>
                <a:ea typeface="Palatino" pitchFamily="2" charset="77"/>
              </a:rPr>
              <a:t>Hofheinz-Döring</a:t>
            </a:r>
            <a:r>
              <a:rPr lang="en-US" sz="1000" dirty="0">
                <a:latin typeface="Palatino" pitchFamily="2" charset="77"/>
                <a:ea typeface="Palatino" pitchFamily="2" charset="77"/>
              </a:rPr>
              <a:t>, 1962</a:t>
            </a:r>
          </a:p>
        </p:txBody>
      </p:sp>
      <p:pic>
        <p:nvPicPr>
          <p:cNvPr id="5" name="Picture 4" descr="Map&#10;&#10;Description automatically generated">
            <a:extLst>
              <a:ext uri="{FF2B5EF4-FFF2-40B4-BE49-F238E27FC236}">
                <a16:creationId xmlns:a16="http://schemas.microsoft.com/office/drawing/2014/main" id="{B66FA712-D5D5-F046-827E-6DCE3BF276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80672" y="1690688"/>
            <a:ext cx="3773128" cy="4240054"/>
          </a:xfrm>
          <a:prstGeom prst="rect">
            <a:avLst/>
          </a:prstGeom>
        </p:spPr>
      </p:pic>
    </p:spTree>
    <p:extLst>
      <p:ext uri="{BB962C8B-B14F-4D97-AF65-F5344CB8AC3E}">
        <p14:creationId xmlns:p14="http://schemas.microsoft.com/office/powerpoint/2010/main" val="69406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919452" cy="4351338"/>
          </a:xfrm>
        </p:spPr>
        <p:txBody>
          <a:bodyPr>
            <a:noAutofit/>
          </a:bodyPr>
          <a:lstStyle/>
          <a:p>
            <a:pPr marL="0" indent="0">
              <a:buNone/>
            </a:pPr>
            <a:r>
              <a:rPr lang="en-US" dirty="0">
                <a:latin typeface="Palatino" pitchFamily="2" charset="77"/>
                <a:ea typeface="Palatino" pitchFamily="2" charset="77"/>
              </a:rPr>
              <a:t>Therefore, we reject any doctrine which, in such a situation sanctions in the name of the gospel or of the will of God the forced separation of people on the grounds of race and color and thereby in advance obstructs and weakens the ministry and experience of reconciliation in Christ.</a:t>
            </a:r>
            <a:br>
              <a:rPr lang="en-US" dirty="0">
                <a:latin typeface="Palatino" pitchFamily="2" charset="77"/>
                <a:ea typeface="Palatino" pitchFamily="2" charset="77"/>
              </a:rPr>
            </a:br>
            <a:r>
              <a:rPr lang="en-US" sz="2400" dirty="0">
                <a:latin typeface="Palatino" pitchFamily="2" charset="77"/>
                <a:ea typeface="Palatino" pitchFamily="2" charset="77"/>
              </a:rPr>
              <a:t>   —Book of Confessions, 10.6</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 Piece of the Berlin Wall, ca. 1989</a:t>
            </a:r>
          </a:p>
        </p:txBody>
      </p:sp>
      <p:pic>
        <p:nvPicPr>
          <p:cNvPr id="5" name="Picture 4" descr="A picture containing text, tree, outdoor, sign&#10;&#10;Description automatically generated">
            <a:extLst>
              <a:ext uri="{FF2B5EF4-FFF2-40B4-BE49-F238E27FC236}">
                <a16:creationId xmlns:a16="http://schemas.microsoft.com/office/drawing/2014/main" id="{5EA0652F-D03D-9744-8C17-C435467B4A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00103" y="1690688"/>
            <a:ext cx="3153696" cy="4240054"/>
          </a:xfrm>
          <a:prstGeom prst="rect">
            <a:avLst/>
          </a:prstGeom>
        </p:spPr>
      </p:pic>
    </p:spTree>
    <p:extLst>
      <p:ext uri="{BB962C8B-B14F-4D97-AF65-F5344CB8AC3E}">
        <p14:creationId xmlns:p14="http://schemas.microsoft.com/office/powerpoint/2010/main" val="529926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Confession of Belhar have to say about dismantling structural racism?</a:t>
            </a:r>
          </a:p>
          <a:p>
            <a:pPr marL="514350" indent="-514350">
              <a:buFont typeface="+mj-lt"/>
              <a:buAutoNum type="arabicParenR"/>
            </a:pPr>
            <a:r>
              <a:rPr lang="en-US" i="1" dirty="0">
                <a:latin typeface="Palatino" pitchFamily="2" charset="77"/>
                <a:ea typeface="Palatino" pitchFamily="2" charset="77"/>
              </a:rPr>
              <a:t>With respect to structural racism,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325645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lnSpcReduction="10000"/>
          </a:bodyPr>
          <a:lstStyle/>
          <a:p>
            <a:pPr marL="0" indent="0">
              <a:buNone/>
            </a:pPr>
            <a:r>
              <a:rPr lang="en-US" i="1" dirty="0">
                <a:solidFill>
                  <a:schemeClr val="bg1"/>
                </a:solidFill>
                <a:latin typeface="Palatino" pitchFamily="2" charset="77"/>
                <a:ea typeface="Palatino" pitchFamily="2" charset="77"/>
              </a:rPr>
              <a:t>Written in the time following the 1983 reunion that formed the Presbyterian Church (U.S.A.), A Brief Statement of Faith articulated the commitments and convictions of the new denomination. It is trinitarian in form and designed for use in worship.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A Brief Statement of Faith pertaining to the work of dismantling structural racism. </a:t>
            </a: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42805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51357" cy="4351338"/>
          </a:xfrm>
        </p:spPr>
        <p:txBody>
          <a:bodyPr>
            <a:noAutofit/>
          </a:bodyPr>
          <a:lstStyle/>
          <a:p>
            <a:pPr marL="0" indent="0">
              <a:buNone/>
            </a:pPr>
            <a:r>
              <a:rPr lang="en-US" dirty="0">
                <a:latin typeface="Palatino" pitchFamily="2" charset="77"/>
                <a:ea typeface="Palatino" pitchFamily="2" charset="77"/>
              </a:rPr>
              <a:t>We trust in God,</a:t>
            </a:r>
            <a:br>
              <a:rPr lang="en-US" dirty="0">
                <a:latin typeface="Palatino" pitchFamily="2" charset="77"/>
                <a:ea typeface="Palatino" pitchFamily="2" charset="77"/>
              </a:rPr>
            </a:br>
            <a:r>
              <a:rPr lang="en-US" dirty="0">
                <a:latin typeface="Palatino" pitchFamily="2" charset="77"/>
                <a:ea typeface="Palatino" pitchFamily="2" charset="77"/>
              </a:rPr>
              <a:t>whom Jesus called </a:t>
            </a:r>
            <a:br>
              <a:rPr lang="en-US" dirty="0">
                <a:latin typeface="Palatino" pitchFamily="2" charset="77"/>
                <a:ea typeface="Palatino" pitchFamily="2" charset="77"/>
              </a:rPr>
            </a:br>
            <a:r>
              <a:rPr lang="en-US" dirty="0">
                <a:latin typeface="Palatino" pitchFamily="2" charset="77"/>
                <a:ea typeface="Palatino" pitchFamily="2" charset="77"/>
              </a:rPr>
              <a:t>Abba, Father.</a:t>
            </a:r>
          </a:p>
        </p:txBody>
      </p:sp>
      <p:sp>
        <p:nvSpPr>
          <p:cNvPr id="6" name="TextBox 5">
            <a:extLst>
              <a:ext uri="{FF2B5EF4-FFF2-40B4-BE49-F238E27FC236}">
                <a16:creationId xmlns:a16="http://schemas.microsoft.com/office/drawing/2014/main" id="{08E9F84E-9A87-3D43-B2E5-6EF133CE607F}"/>
              </a:ext>
            </a:extLst>
          </p:cNvPr>
          <p:cNvSpPr txBox="1"/>
          <p:nvPr/>
        </p:nvSpPr>
        <p:spPr>
          <a:xfrm>
            <a:off x="7378995" y="5930741"/>
            <a:ext cx="3974805" cy="246221"/>
          </a:xfrm>
          <a:prstGeom prst="rect">
            <a:avLst/>
          </a:prstGeom>
          <a:noFill/>
        </p:spPr>
        <p:txBody>
          <a:bodyPr wrap="square" rtlCol="0">
            <a:spAutoFit/>
          </a:bodyPr>
          <a:lstStyle/>
          <a:p>
            <a:pPr algn="r"/>
            <a:r>
              <a:rPr lang="en-US" sz="1000" dirty="0">
                <a:latin typeface="Palatino" pitchFamily="2" charset="77"/>
                <a:ea typeface="Palatino" pitchFamily="2" charset="77"/>
              </a:rPr>
              <a:t>Mural from the Church of Abba Antonius, Ethiopia, 1690–1710</a:t>
            </a:r>
          </a:p>
        </p:txBody>
      </p:sp>
      <p:pic>
        <p:nvPicPr>
          <p:cNvPr id="5" name="Picture 4" descr="A painting on a wall&#10;&#10;Description automatically generated with low confidence">
            <a:extLst>
              <a:ext uri="{FF2B5EF4-FFF2-40B4-BE49-F238E27FC236}">
                <a16:creationId xmlns:a16="http://schemas.microsoft.com/office/drawing/2014/main" id="{5695BA48-700E-1244-ACF5-4CF80048B3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78995" y="1693623"/>
            <a:ext cx="3974805" cy="4237119"/>
          </a:xfrm>
          <a:prstGeom prst="rect">
            <a:avLst/>
          </a:prstGeom>
        </p:spPr>
      </p:pic>
    </p:spTree>
    <p:extLst>
      <p:ext uri="{BB962C8B-B14F-4D97-AF65-F5344CB8AC3E}">
        <p14:creationId xmlns:p14="http://schemas.microsoft.com/office/powerpoint/2010/main" val="349997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4"/>
            <a:ext cx="8642684" cy="4351339"/>
          </a:xfrm>
        </p:spPr>
        <p:txBody>
          <a:bodyPr>
            <a:noAutofit/>
          </a:bodyPr>
          <a:lstStyle/>
          <a:p>
            <a:pPr marL="0" indent="0">
              <a:buNone/>
            </a:pPr>
            <a:r>
              <a:rPr lang="en-US" dirty="0">
                <a:latin typeface="Palatino" pitchFamily="2" charset="77"/>
                <a:ea typeface="Palatino" pitchFamily="2" charset="77"/>
              </a:rPr>
              <a:t>In sovereign love </a:t>
            </a:r>
            <a:br>
              <a:rPr lang="en-US" dirty="0">
                <a:latin typeface="Palatino" pitchFamily="2" charset="77"/>
                <a:ea typeface="Palatino" pitchFamily="2" charset="77"/>
              </a:rPr>
            </a:br>
            <a:r>
              <a:rPr lang="en-US" dirty="0">
                <a:latin typeface="Palatino" pitchFamily="2" charset="77"/>
                <a:ea typeface="Palatino" pitchFamily="2" charset="77"/>
              </a:rPr>
              <a:t>God created the world good</a:t>
            </a:r>
            <a:br>
              <a:rPr lang="en-US" dirty="0">
                <a:latin typeface="Palatino" pitchFamily="2" charset="77"/>
                <a:ea typeface="Palatino" pitchFamily="2" charset="77"/>
              </a:rPr>
            </a:br>
            <a:r>
              <a:rPr lang="en-US" dirty="0">
                <a:latin typeface="Palatino" pitchFamily="2" charset="77"/>
                <a:ea typeface="Palatino" pitchFamily="2" charset="77"/>
              </a:rPr>
              <a:t>and makes everyone equally </a:t>
            </a:r>
            <a:br>
              <a:rPr lang="en-US" dirty="0">
                <a:latin typeface="Palatino" pitchFamily="2" charset="77"/>
                <a:ea typeface="Palatino" pitchFamily="2" charset="77"/>
              </a:rPr>
            </a:br>
            <a:r>
              <a:rPr lang="en-US" dirty="0">
                <a:latin typeface="Palatino" pitchFamily="2" charset="77"/>
                <a:ea typeface="Palatino" pitchFamily="2" charset="77"/>
              </a:rPr>
              <a:t>in God’s image,</a:t>
            </a:r>
            <a:br>
              <a:rPr lang="en-US" dirty="0">
                <a:latin typeface="Palatino" pitchFamily="2" charset="77"/>
                <a:ea typeface="Palatino" pitchFamily="2" charset="77"/>
              </a:rPr>
            </a:br>
            <a:r>
              <a:rPr lang="en-US" dirty="0">
                <a:latin typeface="Palatino" pitchFamily="2" charset="77"/>
                <a:ea typeface="Palatino" pitchFamily="2" charset="77"/>
              </a:rPr>
              <a:t>male and female, </a:t>
            </a:r>
            <a:br>
              <a:rPr lang="en-US" dirty="0">
                <a:latin typeface="Palatino" pitchFamily="2" charset="77"/>
                <a:ea typeface="Palatino" pitchFamily="2" charset="77"/>
              </a:rPr>
            </a:br>
            <a:r>
              <a:rPr lang="en-US" dirty="0">
                <a:latin typeface="Palatino" pitchFamily="2" charset="77"/>
                <a:ea typeface="Palatino" pitchFamily="2" charset="77"/>
              </a:rPr>
              <a:t>of every race and people,</a:t>
            </a:r>
            <a:br>
              <a:rPr lang="en-US" dirty="0">
                <a:latin typeface="Palatino" pitchFamily="2" charset="77"/>
                <a:ea typeface="Palatino" pitchFamily="2" charset="77"/>
              </a:rPr>
            </a:br>
            <a:r>
              <a:rPr lang="en-US" dirty="0">
                <a:latin typeface="Palatino" pitchFamily="2" charset="77"/>
                <a:ea typeface="Palatino" pitchFamily="2" charset="77"/>
              </a:rPr>
              <a:t>to live as one community.</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“Be Thou My Vision,” Mike Moyers, 2013</a:t>
            </a:r>
          </a:p>
        </p:txBody>
      </p:sp>
      <p:pic>
        <p:nvPicPr>
          <p:cNvPr id="5" name="Picture 4" descr="A picture containing colorful&#10;&#10;Description automatically generated">
            <a:extLst>
              <a:ext uri="{FF2B5EF4-FFF2-40B4-BE49-F238E27FC236}">
                <a16:creationId xmlns:a16="http://schemas.microsoft.com/office/drawing/2014/main" id="{0A922058-DAD0-CE48-B2A8-B142506041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11960" y="1831876"/>
            <a:ext cx="4098865" cy="4098865"/>
          </a:xfrm>
          <a:prstGeom prst="rect">
            <a:avLst/>
          </a:prstGeom>
        </p:spPr>
      </p:pic>
    </p:spTree>
    <p:extLst>
      <p:ext uri="{BB962C8B-B14F-4D97-AF65-F5344CB8AC3E}">
        <p14:creationId xmlns:p14="http://schemas.microsoft.com/office/powerpoint/2010/main" val="3052891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4"/>
            <a:ext cx="8642684" cy="4351339"/>
          </a:xfrm>
        </p:spPr>
        <p:txBody>
          <a:bodyPr>
            <a:noAutofit/>
          </a:bodyPr>
          <a:lstStyle/>
          <a:p>
            <a:pPr marL="0" indent="0">
              <a:buNone/>
            </a:pPr>
            <a:r>
              <a:rPr lang="en-US" dirty="0">
                <a:latin typeface="Palatino" pitchFamily="2" charset="77"/>
                <a:ea typeface="Palatino" pitchFamily="2" charset="77"/>
              </a:rPr>
              <a:t>But we rebel against God; </a:t>
            </a:r>
            <a:br>
              <a:rPr lang="en-US" dirty="0">
                <a:latin typeface="Palatino" pitchFamily="2" charset="77"/>
                <a:ea typeface="Palatino" pitchFamily="2" charset="77"/>
              </a:rPr>
            </a:br>
            <a:r>
              <a:rPr lang="en-US" dirty="0">
                <a:latin typeface="Palatino" pitchFamily="2" charset="77"/>
                <a:ea typeface="Palatino" pitchFamily="2" charset="77"/>
              </a:rPr>
              <a:t>we hide from our Creator.</a:t>
            </a:r>
            <a:br>
              <a:rPr lang="en-US" dirty="0">
                <a:latin typeface="Palatino" pitchFamily="2" charset="77"/>
                <a:ea typeface="Palatino" pitchFamily="2" charset="77"/>
              </a:rPr>
            </a:br>
            <a:r>
              <a:rPr lang="en-US" dirty="0">
                <a:latin typeface="Palatino" pitchFamily="2" charset="77"/>
                <a:ea typeface="Palatino" pitchFamily="2" charset="77"/>
              </a:rPr>
              <a:t>Ignoring God’s commandments,</a:t>
            </a:r>
            <a:br>
              <a:rPr lang="en-US" dirty="0">
                <a:latin typeface="Palatino" pitchFamily="2" charset="77"/>
                <a:ea typeface="Palatino" pitchFamily="2" charset="77"/>
              </a:rPr>
            </a:br>
            <a:r>
              <a:rPr lang="en-US" dirty="0">
                <a:latin typeface="Palatino" pitchFamily="2" charset="77"/>
                <a:ea typeface="Palatino" pitchFamily="2" charset="77"/>
              </a:rPr>
              <a:t>we violate the image of God </a:t>
            </a:r>
            <a:br>
              <a:rPr lang="en-US" dirty="0">
                <a:latin typeface="Palatino" pitchFamily="2" charset="77"/>
                <a:ea typeface="Palatino" pitchFamily="2" charset="77"/>
              </a:rPr>
            </a:br>
            <a:r>
              <a:rPr lang="en-US" dirty="0">
                <a:latin typeface="Palatino" pitchFamily="2" charset="77"/>
                <a:ea typeface="Palatino" pitchFamily="2" charset="77"/>
              </a:rPr>
              <a:t>in others and ourselves,</a:t>
            </a:r>
            <a:br>
              <a:rPr lang="en-US" dirty="0">
                <a:latin typeface="Palatino" pitchFamily="2" charset="77"/>
                <a:ea typeface="Palatino" pitchFamily="2" charset="77"/>
              </a:rPr>
            </a:br>
            <a:r>
              <a:rPr lang="en-US" dirty="0">
                <a:latin typeface="Palatino" pitchFamily="2" charset="77"/>
                <a:ea typeface="Palatino" pitchFamily="2" charset="77"/>
              </a:rPr>
              <a:t>accept lies as truth, </a:t>
            </a:r>
            <a:br>
              <a:rPr lang="en-US" dirty="0">
                <a:latin typeface="Palatino" pitchFamily="2" charset="77"/>
                <a:ea typeface="Palatino" pitchFamily="2" charset="77"/>
              </a:rPr>
            </a:br>
            <a:r>
              <a:rPr lang="en-US" dirty="0">
                <a:latin typeface="Palatino" pitchFamily="2" charset="77"/>
                <a:ea typeface="Palatino" pitchFamily="2" charset="77"/>
              </a:rPr>
              <a:t>exploit neighbor and nature,</a:t>
            </a:r>
            <a:br>
              <a:rPr lang="en-US" dirty="0">
                <a:latin typeface="Palatino" pitchFamily="2" charset="77"/>
                <a:ea typeface="Palatino" pitchFamily="2" charset="77"/>
              </a:rPr>
            </a:br>
            <a:r>
              <a:rPr lang="en-US" dirty="0">
                <a:latin typeface="Palatino" pitchFamily="2" charset="77"/>
                <a:ea typeface="Palatino" pitchFamily="2" charset="77"/>
              </a:rPr>
              <a:t>and threaten death to the planet </a:t>
            </a:r>
            <a:br>
              <a:rPr lang="en-US" dirty="0">
                <a:latin typeface="Palatino" pitchFamily="2" charset="77"/>
                <a:ea typeface="Palatino" pitchFamily="2" charset="77"/>
              </a:rPr>
            </a:br>
            <a:r>
              <a:rPr lang="en-US" dirty="0">
                <a:latin typeface="Palatino" pitchFamily="2" charset="77"/>
                <a:ea typeface="Palatino" pitchFamily="2" charset="77"/>
              </a:rPr>
              <a:t>entrusted to our care.</a:t>
            </a:r>
            <a:br>
              <a:rPr lang="en-US" dirty="0">
                <a:latin typeface="Palatino" pitchFamily="2" charset="77"/>
                <a:ea typeface="Palatino" pitchFamily="2" charset="77"/>
              </a:rPr>
            </a:br>
            <a:r>
              <a:rPr lang="en-US" dirty="0">
                <a:latin typeface="Palatino" pitchFamily="2" charset="77"/>
                <a:ea typeface="Palatino" pitchFamily="2" charset="77"/>
              </a:rPr>
              <a:t>We deserve God’s condemnation.</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“Valley of the Shadow of Death,” Roger Fenton, 1855</a:t>
            </a:r>
          </a:p>
        </p:txBody>
      </p:sp>
      <p:pic>
        <p:nvPicPr>
          <p:cNvPr id="5" name="Picture 4" descr="A picture containing ground, outdoor, nature, old&#10;&#10;Description automatically generated">
            <a:extLst>
              <a:ext uri="{FF2B5EF4-FFF2-40B4-BE49-F238E27FC236}">
                <a16:creationId xmlns:a16="http://schemas.microsoft.com/office/drawing/2014/main" id="{F32402B5-C8E3-D54F-92A9-A861B2AD21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48284" y="1690688"/>
            <a:ext cx="4805516" cy="4240054"/>
          </a:xfrm>
          <a:prstGeom prst="rect">
            <a:avLst/>
          </a:prstGeom>
        </p:spPr>
      </p:pic>
    </p:spTree>
    <p:extLst>
      <p:ext uri="{BB962C8B-B14F-4D97-AF65-F5344CB8AC3E}">
        <p14:creationId xmlns:p14="http://schemas.microsoft.com/office/powerpoint/2010/main" val="85330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4"/>
            <a:ext cx="5827295" cy="4351339"/>
          </a:xfrm>
        </p:spPr>
        <p:txBody>
          <a:bodyPr>
            <a:noAutofit/>
          </a:bodyPr>
          <a:lstStyle/>
          <a:p>
            <a:pPr marL="0" indent="0">
              <a:buNone/>
            </a:pPr>
            <a:r>
              <a:rPr lang="en-US" dirty="0">
                <a:latin typeface="Palatino" pitchFamily="2" charset="77"/>
                <a:ea typeface="Palatino" pitchFamily="2" charset="77"/>
              </a:rPr>
              <a:t>Yet God acts </a:t>
            </a:r>
            <a:br>
              <a:rPr lang="en-US" dirty="0">
                <a:latin typeface="Palatino" pitchFamily="2" charset="77"/>
                <a:ea typeface="Palatino" pitchFamily="2" charset="77"/>
              </a:rPr>
            </a:br>
            <a:r>
              <a:rPr lang="en-US" dirty="0">
                <a:latin typeface="Palatino" pitchFamily="2" charset="77"/>
                <a:ea typeface="Palatino" pitchFamily="2" charset="77"/>
              </a:rPr>
              <a:t>with justice and mercy </a:t>
            </a:r>
            <a:br>
              <a:rPr lang="en-US" dirty="0">
                <a:latin typeface="Palatino" pitchFamily="2" charset="77"/>
                <a:ea typeface="Palatino" pitchFamily="2" charset="77"/>
              </a:rPr>
            </a:br>
            <a:r>
              <a:rPr lang="en-US" dirty="0">
                <a:latin typeface="Palatino" pitchFamily="2" charset="77"/>
                <a:ea typeface="Palatino" pitchFamily="2" charset="77"/>
              </a:rPr>
              <a:t>to redeem creation.</a:t>
            </a:r>
          </a:p>
          <a:p>
            <a:pPr marL="0" indent="0">
              <a:buNone/>
            </a:pPr>
            <a:r>
              <a:rPr lang="en-US" dirty="0">
                <a:latin typeface="Palatino" pitchFamily="2" charset="77"/>
                <a:ea typeface="Palatino" pitchFamily="2" charset="77"/>
              </a:rPr>
              <a:t>In everlasting love,</a:t>
            </a:r>
            <a:br>
              <a:rPr lang="en-US" dirty="0">
                <a:latin typeface="Palatino" pitchFamily="2" charset="77"/>
                <a:ea typeface="Palatino" pitchFamily="2" charset="77"/>
              </a:rPr>
            </a:br>
            <a:r>
              <a:rPr lang="en-US" dirty="0">
                <a:latin typeface="Palatino" pitchFamily="2" charset="77"/>
                <a:ea typeface="Palatino" pitchFamily="2" charset="77"/>
              </a:rPr>
              <a:t>the God of Abraham and Sarah </a:t>
            </a:r>
            <a:br>
              <a:rPr lang="en-US" dirty="0">
                <a:latin typeface="Palatino" pitchFamily="2" charset="77"/>
                <a:ea typeface="Palatino" pitchFamily="2" charset="77"/>
              </a:rPr>
            </a:br>
            <a:r>
              <a:rPr lang="en-US" dirty="0">
                <a:latin typeface="Palatino" pitchFamily="2" charset="77"/>
                <a:ea typeface="Palatino" pitchFamily="2" charset="77"/>
              </a:rPr>
              <a:t>chose a covenant people</a:t>
            </a:r>
            <a:br>
              <a:rPr lang="en-US" dirty="0">
                <a:latin typeface="Palatino" pitchFamily="2" charset="77"/>
                <a:ea typeface="Palatino" pitchFamily="2" charset="77"/>
              </a:rPr>
            </a:br>
            <a:r>
              <a:rPr lang="en-US" dirty="0">
                <a:latin typeface="Palatino" pitchFamily="2" charset="77"/>
                <a:ea typeface="Palatino" pitchFamily="2" charset="77"/>
              </a:rPr>
              <a:t>to bless all families of the earth.</a:t>
            </a:r>
          </a:p>
          <a:p>
            <a:pPr marL="0" indent="0">
              <a:buNone/>
            </a:pPr>
            <a:r>
              <a:rPr lang="en-US" dirty="0">
                <a:latin typeface="Palatino" pitchFamily="2" charset="77"/>
                <a:ea typeface="Palatino" pitchFamily="2" charset="77"/>
              </a:rPr>
              <a:t>Hearing their cry,</a:t>
            </a:r>
            <a:br>
              <a:rPr lang="en-US" dirty="0">
                <a:latin typeface="Palatino" pitchFamily="2" charset="77"/>
                <a:ea typeface="Palatino" pitchFamily="2" charset="77"/>
              </a:rPr>
            </a:br>
            <a:r>
              <a:rPr lang="en-US" dirty="0">
                <a:latin typeface="Palatino" pitchFamily="2" charset="77"/>
                <a:ea typeface="Palatino" pitchFamily="2" charset="77"/>
              </a:rPr>
              <a:t>God delivered the children of Israel</a:t>
            </a:r>
            <a:br>
              <a:rPr lang="en-US" dirty="0">
                <a:latin typeface="Palatino" pitchFamily="2" charset="77"/>
                <a:ea typeface="Palatino" pitchFamily="2" charset="77"/>
              </a:rPr>
            </a:br>
            <a:r>
              <a:rPr lang="en-US" dirty="0">
                <a:latin typeface="Palatino" pitchFamily="2" charset="77"/>
                <a:ea typeface="Palatino" pitchFamily="2" charset="77"/>
              </a:rPr>
              <a:t>from the house of bondage.</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“Rainbow Over the Pyramid,” Hai </a:t>
            </a:r>
            <a:r>
              <a:rPr lang="en-US" sz="1000" dirty="0" err="1">
                <a:latin typeface="Palatino" pitchFamily="2" charset="77"/>
                <a:ea typeface="Palatino" pitchFamily="2" charset="77"/>
              </a:rPr>
              <a:t>Thinh</a:t>
            </a:r>
            <a:r>
              <a:rPr lang="en-US" sz="1000" dirty="0">
                <a:latin typeface="Palatino" pitchFamily="2" charset="77"/>
                <a:ea typeface="Palatino" pitchFamily="2" charset="77"/>
              </a:rPr>
              <a:t>, 2008</a:t>
            </a:r>
          </a:p>
        </p:txBody>
      </p:sp>
      <p:pic>
        <p:nvPicPr>
          <p:cNvPr id="5" name="Picture 4" descr="A rainbow over pyramids&#10;&#10;Description automatically generated with low confidence">
            <a:extLst>
              <a:ext uri="{FF2B5EF4-FFF2-40B4-BE49-F238E27FC236}">
                <a16:creationId xmlns:a16="http://schemas.microsoft.com/office/drawing/2014/main" id="{59F312B6-2DD2-D241-B26D-7E3B704726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0232" y="1690688"/>
            <a:ext cx="4333567" cy="4240054"/>
          </a:xfrm>
          <a:prstGeom prst="rect">
            <a:avLst/>
          </a:prstGeom>
        </p:spPr>
      </p:pic>
    </p:spTree>
    <p:extLst>
      <p:ext uri="{BB962C8B-B14F-4D97-AF65-F5344CB8AC3E}">
        <p14:creationId xmlns:p14="http://schemas.microsoft.com/office/powerpoint/2010/main" val="1143950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About This Presentation</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223760" cy="4351338"/>
          </a:xfrm>
        </p:spPr>
        <p:txBody>
          <a:bodyPr/>
          <a:lstStyle/>
          <a:p>
            <a:pPr marL="0" indent="0">
              <a:buNone/>
            </a:pPr>
            <a:r>
              <a:rPr lang="en-US" dirty="0">
                <a:latin typeface="Palatino" pitchFamily="2" charset="77"/>
                <a:ea typeface="Palatino" pitchFamily="2" charset="77"/>
              </a:rPr>
              <a:t>All of the primary texts in this presentation come from the Constitution of the Presbyterian Church (U.S.A.), which is composed of </a:t>
            </a:r>
            <a:r>
              <a:rPr lang="en-US" i="1" dirty="0">
                <a:latin typeface="Palatino" pitchFamily="2" charset="77"/>
                <a:ea typeface="Palatino" pitchFamily="2" charset="77"/>
              </a:rPr>
              <a:t>The Book of Confessions </a:t>
            </a:r>
            <a:r>
              <a:rPr lang="en-US" dirty="0">
                <a:latin typeface="Palatino" pitchFamily="2" charset="77"/>
                <a:ea typeface="Palatino" pitchFamily="2" charset="77"/>
              </a:rPr>
              <a:t>(Part I) and </a:t>
            </a:r>
            <a:r>
              <a:rPr lang="en-US" i="1" dirty="0">
                <a:latin typeface="Palatino" pitchFamily="2" charset="77"/>
                <a:ea typeface="Palatino" pitchFamily="2" charset="77"/>
              </a:rPr>
              <a:t>The Book of Order </a:t>
            </a:r>
            <a:r>
              <a:rPr lang="en-US" dirty="0">
                <a:latin typeface="Palatino" pitchFamily="2" charset="77"/>
                <a:ea typeface="Palatino" pitchFamily="2" charset="77"/>
              </a:rPr>
              <a:t>(Part II).  </a:t>
            </a:r>
          </a:p>
          <a:p>
            <a:pPr marL="0" indent="0">
              <a:buNone/>
            </a:pPr>
            <a:r>
              <a:rPr lang="en-US">
                <a:latin typeface="Palatino" pitchFamily="2" charset="77"/>
                <a:ea typeface="Palatino" pitchFamily="2" charset="77"/>
              </a:rPr>
              <a:t>Most images come from “Art in the Christian Tradition,” an online collection of the Jean and Alexander Heard Libraries of the Vanderbilt University Divinity School.  </a:t>
            </a:r>
            <a:endParaRPr lang="en-US" dirty="0">
              <a:latin typeface="Palatino" pitchFamily="2" charset="77"/>
              <a:ea typeface="Palatino" pitchFamily="2" charset="77"/>
            </a:endParaRPr>
          </a:p>
          <a:p>
            <a:pPr marL="0" indent="0">
              <a:buNone/>
            </a:pPr>
            <a:endParaRPr lang="en-US" dirty="0">
              <a:latin typeface="Palatino" pitchFamily="2" charset="77"/>
              <a:ea typeface="Palatino" pitchFamily="2" charset="77"/>
            </a:endParaRPr>
          </a:p>
        </p:txBody>
      </p:sp>
      <p:pic>
        <p:nvPicPr>
          <p:cNvPr id="5" name="Picture 4" descr="A picture containing application&#10;&#10;Description automatically generated">
            <a:extLst>
              <a:ext uri="{FF2B5EF4-FFF2-40B4-BE49-F238E27FC236}">
                <a16:creationId xmlns:a16="http://schemas.microsoft.com/office/drawing/2014/main" id="{76CD405D-83D6-0A49-A3AC-71A857FDA0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68251" y="2786615"/>
            <a:ext cx="1485549" cy="2429357"/>
          </a:xfrm>
          <a:prstGeom prst="rect">
            <a:avLst/>
          </a:prstGeom>
        </p:spPr>
      </p:pic>
      <p:pic>
        <p:nvPicPr>
          <p:cNvPr id="6" name="Picture 5" descr="A screenshot of a game&#10;&#10;Description automatically generated with low confidence">
            <a:extLst>
              <a:ext uri="{FF2B5EF4-FFF2-40B4-BE49-F238E27FC236}">
                <a16:creationId xmlns:a16="http://schemas.microsoft.com/office/drawing/2014/main" id="{2225F9CF-066D-6841-9B21-0072785DAA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66046" y="1825625"/>
            <a:ext cx="1598119" cy="2429357"/>
          </a:xfrm>
          <a:prstGeom prst="rect">
            <a:avLst/>
          </a:prstGeom>
        </p:spPr>
      </p:pic>
    </p:spTree>
    <p:extLst>
      <p:ext uri="{BB962C8B-B14F-4D97-AF65-F5344CB8AC3E}">
        <p14:creationId xmlns:p14="http://schemas.microsoft.com/office/powerpoint/2010/main" val="1463573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4"/>
            <a:ext cx="7043626" cy="4351339"/>
          </a:xfrm>
        </p:spPr>
        <p:txBody>
          <a:bodyPr>
            <a:noAutofit/>
          </a:bodyPr>
          <a:lstStyle/>
          <a:p>
            <a:pPr marL="0" indent="0">
              <a:buNone/>
            </a:pPr>
            <a:r>
              <a:rPr lang="en-US" dirty="0">
                <a:latin typeface="Palatino" pitchFamily="2" charset="77"/>
                <a:ea typeface="Palatino" pitchFamily="2" charset="77"/>
              </a:rPr>
              <a:t>Loving us still,</a:t>
            </a:r>
            <a:br>
              <a:rPr lang="en-US" dirty="0">
                <a:latin typeface="Palatino" pitchFamily="2" charset="77"/>
                <a:ea typeface="Palatino" pitchFamily="2" charset="77"/>
              </a:rPr>
            </a:br>
            <a:r>
              <a:rPr lang="en-US" dirty="0">
                <a:latin typeface="Palatino" pitchFamily="2" charset="77"/>
                <a:ea typeface="Palatino" pitchFamily="2" charset="77"/>
              </a:rPr>
              <a:t>God makes us heirs with Christ </a:t>
            </a:r>
            <a:br>
              <a:rPr lang="en-US" dirty="0">
                <a:latin typeface="Palatino" pitchFamily="2" charset="77"/>
                <a:ea typeface="Palatino" pitchFamily="2" charset="77"/>
              </a:rPr>
            </a:br>
            <a:r>
              <a:rPr lang="en-US" dirty="0">
                <a:latin typeface="Palatino" pitchFamily="2" charset="77"/>
                <a:ea typeface="Palatino" pitchFamily="2" charset="77"/>
              </a:rPr>
              <a:t>of the covenant.</a:t>
            </a:r>
          </a:p>
          <a:p>
            <a:pPr marL="0" indent="0">
              <a:buNone/>
            </a:pPr>
            <a:r>
              <a:rPr lang="en-US" dirty="0">
                <a:latin typeface="Palatino" pitchFamily="2" charset="77"/>
                <a:ea typeface="Palatino" pitchFamily="2" charset="77"/>
              </a:rPr>
              <a:t>Like a mother </a:t>
            </a:r>
            <a:br>
              <a:rPr lang="en-US" dirty="0">
                <a:latin typeface="Palatino" pitchFamily="2" charset="77"/>
                <a:ea typeface="Palatino" pitchFamily="2" charset="77"/>
              </a:rPr>
            </a:br>
            <a:r>
              <a:rPr lang="en-US" dirty="0">
                <a:latin typeface="Palatino" pitchFamily="2" charset="77"/>
                <a:ea typeface="Palatino" pitchFamily="2" charset="77"/>
              </a:rPr>
              <a:t>who will not forsake </a:t>
            </a:r>
            <a:br>
              <a:rPr lang="en-US" dirty="0">
                <a:latin typeface="Palatino" pitchFamily="2" charset="77"/>
                <a:ea typeface="Palatino" pitchFamily="2" charset="77"/>
              </a:rPr>
            </a:br>
            <a:r>
              <a:rPr lang="en-US" dirty="0">
                <a:latin typeface="Palatino" pitchFamily="2" charset="77"/>
                <a:ea typeface="Palatino" pitchFamily="2" charset="77"/>
              </a:rPr>
              <a:t>her nursing child,</a:t>
            </a:r>
            <a:br>
              <a:rPr lang="en-US" dirty="0">
                <a:latin typeface="Palatino" pitchFamily="2" charset="77"/>
                <a:ea typeface="Palatino" pitchFamily="2" charset="77"/>
              </a:rPr>
            </a:br>
            <a:r>
              <a:rPr lang="en-US" dirty="0">
                <a:latin typeface="Palatino" pitchFamily="2" charset="77"/>
                <a:ea typeface="Palatino" pitchFamily="2" charset="77"/>
              </a:rPr>
              <a:t>like a father </a:t>
            </a:r>
            <a:br>
              <a:rPr lang="en-US" dirty="0">
                <a:latin typeface="Palatino" pitchFamily="2" charset="77"/>
                <a:ea typeface="Palatino" pitchFamily="2" charset="77"/>
              </a:rPr>
            </a:br>
            <a:r>
              <a:rPr lang="en-US" dirty="0">
                <a:latin typeface="Palatino" pitchFamily="2" charset="77"/>
                <a:ea typeface="Palatino" pitchFamily="2" charset="77"/>
              </a:rPr>
              <a:t>who runs to welcome </a:t>
            </a:r>
            <a:br>
              <a:rPr lang="en-US" dirty="0">
                <a:latin typeface="Palatino" pitchFamily="2" charset="77"/>
                <a:ea typeface="Palatino" pitchFamily="2" charset="77"/>
              </a:rPr>
            </a:br>
            <a:r>
              <a:rPr lang="en-US" dirty="0">
                <a:latin typeface="Palatino" pitchFamily="2" charset="77"/>
                <a:ea typeface="Palatino" pitchFamily="2" charset="77"/>
              </a:rPr>
              <a:t>the prodigal home,</a:t>
            </a:r>
            <a:br>
              <a:rPr lang="en-US" dirty="0">
                <a:latin typeface="Palatino" pitchFamily="2" charset="77"/>
                <a:ea typeface="Palatino" pitchFamily="2" charset="77"/>
              </a:rPr>
            </a:br>
            <a:r>
              <a:rPr lang="en-US" dirty="0">
                <a:latin typeface="Palatino" pitchFamily="2" charset="77"/>
                <a:ea typeface="Palatino" pitchFamily="2" charset="77"/>
              </a:rPr>
              <a:t>God is faithful still. </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11.3</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”Prodigal Son,” JESUS MAFA, 1970</a:t>
            </a:r>
          </a:p>
        </p:txBody>
      </p:sp>
      <p:pic>
        <p:nvPicPr>
          <p:cNvPr id="5" name="Picture 4" descr="A painting of a group of people&#10;&#10;Description automatically generated with medium confidence">
            <a:extLst>
              <a:ext uri="{FF2B5EF4-FFF2-40B4-BE49-F238E27FC236}">
                <a16:creationId xmlns:a16="http://schemas.microsoft.com/office/drawing/2014/main" id="{FF1D2865-033C-7E41-BEB9-BD8425C5EA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71437" y="1824379"/>
            <a:ext cx="5082363" cy="4107608"/>
          </a:xfrm>
          <a:prstGeom prst="rect">
            <a:avLst/>
          </a:prstGeom>
        </p:spPr>
      </p:pic>
    </p:spTree>
    <p:extLst>
      <p:ext uri="{BB962C8B-B14F-4D97-AF65-F5344CB8AC3E}">
        <p14:creationId xmlns:p14="http://schemas.microsoft.com/office/powerpoint/2010/main" val="567117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a Brief Statement of Faith have to say about dismantling structural racism?</a:t>
            </a:r>
          </a:p>
          <a:p>
            <a:pPr marL="514350" indent="-514350">
              <a:buFont typeface="+mj-lt"/>
              <a:buAutoNum type="arabicParenR"/>
            </a:pPr>
            <a:r>
              <a:rPr lang="en-US" i="1" dirty="0">
                <a:latin typeface="Palatino" pitchFamily="2" charset="77"/>
                <a:ea typeface="Palatino" pitchFamily="2" charset="77"/>
              </a:rPr>
              <a:t>With respect to structural racism,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857819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Foundations of Presbyterian Polity sets forth the principles that undergird the church’s mission, faith, and form of government.</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Foundations of Presbyterian Polity pertaining to the work of dismantling structural racism. </a:t>
            </a: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499952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753986" cy="4351338"/>
          </a:xfrm>
        </p:spPr>
        <p:txBody>
          <a:bodyPr>
            <a:noAutofit/>
          </a:bodyPr>
          <a:lstStyle/>
          <a:p>
            <a:pPr marL="0" indent="0">
              <a:buNone/>
            </a:pPr>
            <a:r>
              <a:rPr lang="en-US" b="1" dirty="0">
                <a:latin typeface="Palatino" pitchFamily="2" charset="77"/>
                <a:ea typeface="Palatino" pitchFamily="2" charset="77"/>
              </a:rPr>
              <a:t>Unity in Diversity</a:t>
            </a:r>
          </a:p>
          <a:p>
            <a:pPr marL="0" indent="0">
              <a:buNone/>
            </a:pPr>
            <a:r>
              <a:rPr lang="en-US" dirty="0">
                <a:latin typeface="Palatino" pitchFamily="2" charset="77"/>
                <a:ea typeface="Palatino" pitchFamily="2" charset="77"/>
              </a:rPr>
              <a:t>“As many of you as were baptized into Christ have clothed yourselves with Christ. There is no longer Jew or Greek, there is no longer slave or free, there is no longer male and female; for all of you are one in Christ Jesus. And if you belong to Christ, then you are Abraham’s offspring, heirs according to the promise” (Gal. 3:27–29).</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“NOLA Map,” Lauren Wright Pittman, 2013</a:t>
            </a:r>
          </a:p>
        </p:txBody>
      </p:sp>
      <p:pic>
        <p:nvPicPr>
          <p:cNvPr id="8" name="Picture 7" descr="A picture containing text&#10;&#10;Description automatically generated">
            <a:extLst>
              <a:ext uri="{FF2B5EF4-FFF2-40B4-BE49-F238E27FC236}">
                <a16:creationId xmlns:a16="http://schemas.microsoft.com/office/drawing/2014/main" id="{30CF14E3-8A27-5C41-8473-F90065927A4F}"/>
              </a:ext>
            </a:extLst>
          </p:cNvPr>
          <p:cNvPicPr>
            <a:picLocks noChangeAspect="1"/>
          </p:cNvPicPr>
          <p:nvPr/>
        </p:nvPicPr>
        <p:blipFill>
          <a:blip r:embed="rId2"/>
          <a:stretch>
            <a:fillRect/>
          </a:stretch>
        </p:blipFill>
        <p:spPr>
          <a:xfrm>
            <a:off x="7167716" y="1828380"/>
            <a:ext cx="4186084" cy="4102362"/>
          </a:xfrm>
          <a:prstGeom prst="rect">
            <a:avLst/>
          </a:prstGeom>
        </p:spPr>
      </p:pic>
    </p:spTree>
    <p:extLst>
      <p:ext uri="{BB962C8B-B14F-4D97-AF65-F5344CB8AC3E}">
        <p14:creationId xmlns:p14="http://schemas.microsoft.com/office/powerpoint/2010/main" val="2137503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5665839" cy="4351338"/>
          </a:xfrm>
        </p:spPr>
        <p:txBody>
          <a:bodyPr>
            <a:noAutofit/>
          </a:bodyPr>
          <a:lstStyle/>
          <a:p>
            <a:pPr marL="0" indent="0">
              <a:buNone/>
            </a:pPr>
            <a:r>
              <a:rPr lang="en-US" dirty="0">
                <a:latin typeface="Palatino" pitchFamily="2" charset="77"/>
                <a:ea typeface="Palatino" pitchFamily="2" charset="77"/>
              </a:rPr>
              <a:t>The unity of believers in Christ is reflected in the rich diversity of the Church’s membership. In Christ, by the power of the Spirit, God unites persons through baptism regardless of race, ethnicity, age, sex, disability, geography, or theological conviction. There is therefore no place in the life of the Church for discrimination against any person. </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6975987" y="5930742"/>
            <a:ext cx="4377813" cy="246221"/>
          </a:xfrm>
          <a:prstGeom prst="rect">
            <a:avLst/>
          </a:prstGeom>
          <a:noFill/>
        </p:spPr>
        <p:txBody>
          <a:bodyPr wrap="square" rtlCol="0">
            <a:spAutoFit/>
          </a:bodyPr>
          <a:lstStyle/>
          <a:p>
            <a:pPr algn="r"/>
            <a:r>
              <a:rPr lang="en-US" sz="1000" dirty="0">
                <a:latin typeface="Palatino" pitchFamily="2" charset="77"/>
                <a:ea typeface="Palatino" pitchFamily="2" charset="77"/>
              </a:rPr>
              <a:t>“Christ Cares for All,” Pangasinan, Philippines, 20th Century</a:t>
            </a:r>
          </a:p>
        </p:txBody>
      </p:sp>
      <p:pic>
        <p:nvPicPr>
          <p:cNvPr id="5" name="Picture 4" descr="A picture containing colorful, painting, decorated, painted&#10;&#10;Description automatically generated">
            <a:extLst>
              <a:ext uri="{FF2B5EF4-FFF2-40B4-BE49-F238E27FC236}">
                <a16:creationId xmlns:a16="http://schemas.microsoft.com/office/drawing/2014/main" id="{7106001F-428B-3243-8CBC-46405C214B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51523" y="1825625"/>
            <a:ext cx="4702277" cy="4105117"/>
          </a:xfrm>
          <a:prstGeom prst="rect">
            <a:avLst/>
          </a:prstGeom>
        </p:spPr>
      </p:pic>
    </p:spTree>
    <p:extLst>
      <p:ext uri="{BB962C8B-B14F-4D97-AF65-F5344CB8AC3E}">
        <p14:creationId xmlns:p14="http://schemas.microsoft.com/office/powerpoint/2010/main" val="3527083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257800" cy="4351338"/>
          </a:xfrm>
        </p:spPr>
        <p:txBody>
          <a:bodyPr>
            <a:noAutofit/>
          </a:bodyPr>
          <a:lstStyle/>
          <a:p>
            <a:pPr marL="0" indent="0">
              <a:buNone/>
            </a:pPr>
            <a:r>
              <a:rPr lang="en-US" dirty="0">
                <a:latin typeface="Palatino" pitchFamily="2" charset="77"/>
                <a:ea typeface="Palatino" pitchFamily="2" charset="77"/>
              </a:rPr>
              <a:t>The Presbyterian Church (U.S.A.) shall guarantee full participation and representation in its worship, governance, and emerging life to all persons or groups within its membership. No member shall be denied participation or representation for any reason other than those stated in this Constitution.</a:t>
            </a:r>
            <a:br>
              <a:rPr lang="en-US" dirty="0">
                <a:latin typeface="Palatino" pitchFamily="2" charset="77"/>
                <a:ea typeface="Palatino" pitchFamily="2" charset="77"/>
              </a:rPr>
            </a:br>
            <a:r>
              <a:rPr lang="en-US" sz="2400" dirty="0">
                <a:latin typeface="Palatino" pitchFamily="2" charset="77"/>
                <a:ea typeface="Palatino" pitchFamily="2" charset="77"/>
              </a:rPr>
              <a:t>   —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F-1.0403</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“Prayer Sculpture,” Pyeongtaek, Korea, 2014</a:t>
            </a:r>
          </a:p>
        </p:txBody>
      </p:sp>
      <p:pic>
        <p:nvPicPr>
          <p:cNvPr id="5" name="Picture 4">
            <a:extLst>
              <a:ext uri="{FF2B5EF4-FFF2-40B4-BE49-F238E27FC236}">
                <a16:creationId xmlns:a16="http://schemas.microsoft.com/office/drawing/2014/main" id="{DB299221-D770-7A48-B3A9-871F8B4B06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05682" y="1825625"/>
            <a:ext cx="4748118" cy="4105117"/>
          </a:xfrm>
          <a:prstGeom prst="rect">
            <a:avLst/>
          </a:prstGeom>
        </p:spPr>
      </p:pic>
    </p:spTree>
    <p:extLst>
      <p:ext uri="{BB962C8B-B14F-4D97-AF65-F5344CB8AC3E}">
        <p14:creationId xmlns:p14="http://schemas.microsoft.com/office/powerpoint/2010/main" val="2530474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01619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section on “Unity in Diversity” in the Foundations of Presbyterian Polity have to say about dismantling structural racism?</a:t>
            </a:r>
          </a:p>
          <a:p>
            <a:pPr marL="514350" indent="-514350">
              <a:buFont typeface="+mj-lt"/>
              <a:buAutoNum type="arabicParenR"/>
            </a:pPr>
            <a:r>
              <a:rPr lang="en-US" i="1" dirty="0">
                <a:latin typeface="Palatino" pitchFamily="2" charset="77"/>
                <a:ea typeface="Palatino" pitchFamily="2" charset="77"/>
              </a:rPr>
              <a:t>With respect to structural racism and in light of the Confessions, how do the Foundations of Presbyterian Polity inform the identity and mission of the church?</a:t>
            </a:r>
          </a:p>
          <a:p>
            <a:pPr marL="514350" indent="-514350">
              <a:buFont typeface="+mj-lt"/>
              <a:buAutoNum type="arabicParenR"/>
            </a:pPr>
            <a:r>
              <a:rPr lang="en-US" i="1" dirty="0">
                <a:latin typeface="Palatino" pitchFamily="2" charset="77"/>
                <a:ea typeface="Palatino" pitchFamily="2" charset="77"/>
              </a:rPr>
              <a:t>How can Presbyterian polity contribute to dismantling structural racism?</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4156580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Form of Government establishes the organization of the denomination, defining membership and ministry and determining structures of oversight for the church’s mission.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Form of Government pertaining to the work of dismantling structural racism. </a:t>
            </a: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3727308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667847" cy="4351338"/>
          </a:xfrm>
        </p:spPr>
        <p:txBody>
          <a:bodyPr>
            <a:noAutofit/>
          </a:bodyPr>
          <a:lstStyle/>
          <a:p>
            <a:pPr marL="0" indent="0">
              <a:buNone/>
            </a:pPr>
            <a:r>
              <a:rPr lang="en-US" b="1" dirty="0">
                <a:latin typeface="Palatino" pitchFamily="2" charset="77"/>
                <a:ea typeface="Palatino" pitchFamily="2" charset="77"/>
              </a:rPr>
              <a:t>Participation and Representation</a:t>
            </a:r>
          </a:p>
          <a:p>
            <a:pPr marL="0" indent="0">
              <a:buNone/>
            </a:pPr>
            <a:r>
              <a:rPr lang="en-US" dirty="0">
                <a:latin typeface="Palatino" pitchFamily="2" charset="77"/>
                <a:ea typeface="Palatino" pitchFamily="2" charset="77"/>
              </a:rPr>
              <a:t>The councils of the church shall give full expression to the rich diversity of the church’s membership and shall provide for full participation and access to representation in decision-making and employment practices </a:t>
            </a:r>
            <a:br>
              <a:rPr lang="en-US" dirty="0">
                <a:latin typeface="Palatino" pitchFamily="2" charset="77"/>
                <a:ea typeface="Palatino" pitchFamily="2" charset="77"/>
              </a:rPr>
            </a:br>
            <a:r>
              <a:rPr lang="en-US" dirty="0">
                <a:latin typeface="Palatino" pitchFamily="2" charset="77"/>
                <a:ea typeface="Palatino" pitchFamily="2" charset="77"/>
              </a:rPr>
              <a:t>(F-1.0403). In fulfilling this commitment, councils shall give due consideration to both the gifts and requirements for ministry (G-2.0104) and the right of people in congregations and councils to elect their officers (F-3.0106).</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“Elements of Peace,” Mural, 21st  Century</a:t>
            </a:r>
          </a:p>
        </p:txBody>
      </p:sp>
      <p:pic>
        <p:nvPicPr>
          <p:cNvPr id="5" name="Picture 4" descr="A person painting a mural&#10;&#10;Description automatically generated with low confidence">
            <a:extLst>
              <a:ext uri="{FF2B5EF4-FFF2-40B4-BE49-F238E27FC236}">
                <a16:creationId xmlns:a16="http://schemas.microsoft.com/office/drawing/2014/main" id="{C4E55824-43DB-0944-B67A-EE0349A7A0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54103" y="1825624"/>
            <a:ext cx="2513750" cy="4105117"/>
          </a:xfrm>
          <a:prstGeom prst="rect">
            <a:avLst/>
          </a:prstGeom>
        </p:spPr>
      </p:pic>
    </p:spTree>
    <p:extLst>
      <p:ext uri="{BB962C8B-B14F-4D97-AF65-F5344CB8AC3E}">
        <p14:creationId xmlns:p14="http://schemas.microsoft.com/office/powerpoint/2010/main" val="1126702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8808720" cy="4351338"/>
          </a:xfrm>
        </p:spPr>
        <p:txBody>
          <a:bodyPr>
            <a:noAutofit/>
          </a:bodyPr>
          <a:lstStyle/>
          <a:p>
            <a:pPr marL="0" indent="0">
              <a:buNone/>
            </a:pPr>
            <a:r>
              <a:rPr lang="en-US" dirty="0">
                <a:latin typeface="Palatino" pitchFamily="2" charset="77"/>
                <a:ea typeface="Palatino" pitchFamily="2" charset="77"/>
              </a:rPr>
              <a:t>Each council shall develop procedures and mechanisms for promoting and reviewing that body’s implementation of the church’s commitment to inclusiveness and representation. Councils above the session shall establish by their own rule committees </a:t>
            </a:r>
            <a:br>
              <a:rPr lang="en-US" dirty="0">
                <a:latin typeface="Palatino" pitchFamily="2" charset="77"/>
                <a:ea typeface="Palatino" pitchFamily="2" charset="77"/>
              </a:rPr>
            </a:br>
            <a:r>
              <a:rPr lang="en-US" dirty="0">
                <a:latin typeface="Palatino" pitchFamily="2" charset="77"/>
                <a:ea typeface="Palatino" pitchFamily="2" charset="77"/>
              </a:rPr>
              <a:t>on representation to fulfill the following functions: to advise the council regarding the implementation of principles of unity and diversity, to advocate for diversity in leadership, and to consult with the council on the employment of personnel, in accordance with the principles of unity and diversity in F-1.0403. </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795893"/>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”Hands Around the World” </a:t>
            </a:r>
            <a:br>
              <a:rPr lang="en-US" sz="1000" dirty="0">
                <a:latin typeface="Palatino" pitchFamily="2" charset="77"/>
                <a:ea typeface="Palatino" pitchFamily="2" charset="77"/>
              </a:rPr>
            </a:br>
            <a:r>
              <a:rPr lang="en-US" sz="1000" dirty="0">
                <a:latin typeface="Palatino" pitchFamily="2" charset="77"/>
                <a:ea typeface="Palatino" pitchFamily="2" charset="77"/>
              </a:rPr>
              <a:t>Mural, Victoria, Canada, 2012 </a:t>
            </a:r>
          </a:p>
        </p:txBody>
      </p:sp>
      <p:pic>
        <p:nvPicPr>
          <p:cNvPr id="5" name="Picture 4" descr="A picture containing text&#10;&#10;Description automatically generated">
            <a:extLst>
              <a:ext uri="{FF2B5EF4-FFF2-40B4-BE49-F238E27FC236}">
                <a16:creationId xmlns:a16="http://schemas.microsoft.com/office/drawing/2014/main" id="{49B5B1D9-4D28-D946-9B46-E8C407FA48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46921" y="1693280"/>
            <a:ext cx="1706880" cy="4102613"/>
          </a:xfrm>
          <a:prstGeom prst="rect">
            <a:avLst/>
          </a:prstGeom>
        </p:spPr>
      </p:pic>
    </p:spTree>
    <p:extLst>
      <p:ext uri="{BB962C8B-B14F-4D97-AF65-F5344CB8AC3E}">
        <p14:creationId xmlns:p14="http://schemas.microsoft.com/office/powerpoint/2010/main" val="284688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What Are the Confessions?</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171267" cy="4351338"/>
          </a:xfrm>
        </p:spPr>
        <p:txBody>
          <a:bodyPr>
            <a:noAutofit/>
          </a:bodyPr>
          <a:lstStyle/>
          <a:p>
            <a:pPr marL="0" indent="0">
              <a:buNone/>
            </a:pPr>
            <a:r>
              <a:rPr lang="en-US" dirty="0">
                <a:latin typeface="Palatino" pitchFamily="2" charset="77"/>
                <a:ea typeface="Palatino" pitchFamily="2" charset="77"/>
              </a:rPr>
              <a:t>The Presbyterian Church (U.S.A.) states its faith and bears witness to God’s grace in Jesus Christ in the creeds and confessions in the </a:t>
            </a:r>
            <a:r>
              <a:rPr lang="en-US" i="1" dirty="0">
                <a:latin typeface="Palatino" pitchFamily="2" charset="77"/>
                <a:ea typeface="Palatino" pitchFamily="2" charset="77"/>
              </a:rPr>
              <a:t>Book of Confessions</a:t>
            </a:r>
            <a:r>
              <a:rPr lang="en-US" dirty="0">
                <a:latin typeface="Palatino" pitchFamily="2" charset="77"/>
                <a:ea typeface="Palatino" pitchFamily="2" charset="77"/>
              </a:rPr>
              <a:t>. In these statements the church declares to its members and to the world </a:t>
            </a:r>
            <a:r>
              <a:rPr lang="en-US" dirty="0">
                <a:solidFill>
                  <a:srgbClr val="FF0000"/>
                </a:solidFill>
                <a:latin typeface="Palatino" pitchFamily="2" charset="77"/>
                <a:ea typeface="Palatino" pitchFamily="2" charset="77"/>
              </a:rPr>
              <a:t>who and what it is, what it believes, and what it resolves to do</a:t>
            </a:r>
            <a:r>
              <a:rPr lang="en-US" dirty="0">
                <a:latin typeface="Palatino" pitchFamily="2" charset="77"/>
                <a:ea typeface="Palatino" pitchFamily="2" charset="77"/>
              </a:rPr>
              <a:t>. These statements identify the church as a community of people known by its </a:t>
            </a:r>
            <a:r>
              <a:rPr lang="en-US" dirty="0">
                <a:solidFill>
                  <a:srgbClr val="FF0000"/>
                </a:solidFill>
                <a:latin typeface="Palatino" pitchFamily="2" charset="77"/>
                <a:ea typeface="Palatino" pitchFamily="2" charset="77"/>
              </a:rPr>
              <a:t>convictions</a:t>
            </a:r>
            <a:r>
              <a:rPr lang="en-US" dirty="0">
                <a:latin typeface="Palatino" pitchFamily="2" charset="77"/>
                <a:ea typeface="Palatino" pitchFamily="2" charset="77"/>
              </a:rPr>
              <a:t> as well as by its </a:t>
            </a:r>
            <a:r>
              <a:rPr lang="en-US" dirty="0">
                <a:solidFill>
                  <a:srgbClr val="FF0000"/>
                </a:solidFill>
                <a:latin typeface="Palatino" pitchFamily="2" charset="77"/>
                <a:ea typeface="Palatino" pitchFamily="2" charset="77"/>
              </a:rPr>
              <a:t>actions</a:t>
            </a:r>
            <a:r>
              <a:rPr lang="en-US" dirty="0">
                <a:latin typeface="Palatino" pitchFamily="2" charset="77"/>
                <a:ea typeface="Palatino" pitchFamily="2" charset="77"/>
              </a:rPr>
              <a:t>. </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F-2.01 </a:t>
            </a:r>
          </a:p>
        </p:txBody>
      </p:sp>
      <p:pic>
        <p:nvPicPr>
          <p:cNvPr id="5" name="Picture 4" descr="A screenshot of a game&#10;&#10;Description automatically generated with low confidence">
            <a:extLst>
              <a:ext uri="{FF2B5EF4-FFF2-40B4-BE49-F238E27FC236}">
                <a16:creationId xmlns:a16="http://schemas.microsoft.com/office/drawing/2014/main" id="{A4825BFA-E9C1-DA47-93CB-BE7F931701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1328158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5975555" cy="4351338"/>
          </a:xfrm>
        </p:spPr>
        <p:txBody>
          <a:bodyPr>
            <a:noAutofit/>
          </a:bodyPr>
          <a:lstStyle/>
          <a:p>
            <a:pPr marL="0" indent="0">
              <a:buNone/>
            </a:pPr>
            <a:r>
              <a:rPr lang="en-US" dirty="0">
                <a:latin typeface="Palatino" pitchFamily="2" charset="77"/>
                <a:ea typeface="Palatino" pitchFamily="2" charset="77"/>
              </a:rPr>
              <a:t>A committee on representation should not be merged with another committee or made a subcommittee of another committee.</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G-3.0103</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“Pentecost,” Cape Town, South Africa, 2019 </a:t>
            </a:r>
          </a:p>
        </p:txBody>
      </p:sp>
      <p:pic>
        <p:nvPicPr>
          <p:cNvPr id="8" name="Picture 7" descr="A picture containing text&#10;&#10;Description automatically generated">
            <a:extLst>
              <a:ext uri="{FF2B5EF4-FFF2-40B4-BE49-F238E27FC236}">
                <a16:creationId xmlns:a16="http://schemas.microsoft.com/office/drawing/2014/main" id="{3242A2CF-A84D-154A-822B-01BD712D76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0284" y="1892280"/>
            <a:ext cx="4043516" cy="4038462"/>
          </a:xfrm>
          <a:prstGeom prst="rect">
            <a:avLst/>
          </a:prstGeom>
        </p:spPr>
      </p:pic>
    </p:spTree>
    <p:extLst>
      <p:ext uri="{BB962C8B-B14F-4D97-AF65-F5344CB8AC3E}">
        <p14:creationId xmlns:p14="http://schemas.microsoft.com/office/powerpoint/2010/main" val="1347923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545580" cy="4667250"/>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guidance on “Participation and Representation” in Form of Government have to do with dismantling structural racism?</a:t>
            </a:r>
          </a:p>
          <a:p>
            <a:pPr marL="514350" indent="-514350">
              <a:buFont typeface="+mj-lt"/>
              <a:buAutoNum type="arabicParenR"/>
            </a:pPr>
            <a:r>
              <a:rPr lang="en-US" i="1" dirty="0">
                <a:latin typeface="Palatino" pitchFamily="2" charset="77"/>
                <a:ea typeface="Palatino" pitchFamily="2" charset="77"/>
              </a:rPr>
              <a:t>With respect to structural racism and in light of the Confessions, how does the Form of Government inform the identity and mission of the church?</a:t>
            </a:r>
          </a:p>
          <a:p>
            <a:pPr marL="514350" indent="-514350">
              <a:buFont typeface="+mj-lt"/>
              <a:buAutoNum type="arabicParenR"/>
            </a:pPr>
            <a:r>
              <a:rPr lang="en-US" i="1" dirty="0">
                <a:latin typeface="Palatino" pitchFamily="2" charset="77"/>
                <a:ea typeface="Palatino" pitchFamily="2" charset="77"/>
              </a:rPr>
              <a:t>How are we called to dismantle structural racism through the governance of the church?</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1086289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Directory for Worship</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418007" cy="4351338"/>
          </a:xfrm>
        </p:spPr>
        <p:txBody>
          <a:bodyPr>
            <a:normAutofit/>
          </a:bodyPr>
          <a:lstStyle/>
          <a:p>
            <a:pPr marL="0" indent="0">
              <a:buNone/>
            </a:pPr>
            <a:r>
              <a:rPr lang="en-US" i="1" dirty="0">
                <a:solidFill>
                  <a:schemeClr val="bg1"/>
                </a:solidFill>
                <a:latin typeface="Palatino" pitchFamily="2" charset="77"/>
                <a:ea typeface="Palatino" pitchFamily="2" charset="77"/>
              </a:rPr>
              <a:t>The Directory for Worship presents the denomination’s theology and practice of worship, with an understanding of worship that includes service to God and neighbor.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Directory for Worship pertaining to the work of dismantling structural racism. </a:t>
            </a: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4147041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4"/>
            <a:ext cx="7776411" cy="4351339"/>
          </a:xfrm>
        </p:spPr>
        <p:txBody>
          <a:bodyPr>
            <a:noAutofit/>
          </a:bodyPr>
          <a:lstStyle/>
          <a:p>
            <a:pPr marL="0" indent="0">
              <a:buNone/>
            </a:pPr>
            <a:r>
              <a:rPr lang="en-US" b="1" dirty="0">
                <a:latin typeface="Palatino" pitchFamily="2" charset="77"/>
                <a:ea typeface="Palatino" pitchFamily="2" charset="77"/>
              </a:rPr>
              <a:t>Justice and Peace </a:t>
            </a:r>
          </a:p>
          <a:p>
            <a:pPr marL="0" indent="0">
              <a:buNone/>
            </a:pPr>
            <a:r>
              <a:rPr lang="en-US" dirty="0">
                <a:latin typeface="Palatino" pitchFamily="2" charset="77"/>
                <a:ea typeface="Palatino" pitchFamily="2" charset="77"/>
              </a:rPr>
              <a:t>God sends the Church to work for justice in the world: exercising its power for the common good; dealing honestly in personal and public spheres; seeking dignity and freedom for all people; welcoming strangers in the land; promoting justice and fairness in the law; overcoming disparities between rich and poor; bearing witness against systems of violence and oppression; and redressing wrongs against individuals, groups, and peoples. </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“People Around a Baobab Tree,” Frits </a:t>
            </a:r>
            <a:r>
              <a:rPr lang="en-US" sz="1000" dirty="0" err="1">
                <a:latin typeface="Palatino" pitchFamily="2" charset="77"/>
                <a:ea typeface="Palatino" pitchFamily="2" charset="77"/>
              </a:rPr>
              <a:t>Ahlefeldt</a:t>
            </a:r>
            <a:r>
              <a:rPr lang="en-US" sz="1000" dirty="0">
                <a:latin typeface="Palatino" pitchFamily="2" charset="77"/>
                <a:ea typeface="Palatino" pitchFamily="2" charset="77"/>
              </a:rPr>
              <a:t>, 2018</a:t>
            </a:r>
          </a:p>
        </p:txBody>
      </p:sp>
      <p:pic>
        <p:nvPicPr>
          <p:cNvPr id="5" name="Picture 4" descr="A picture containing sculpture, plant&#10;&#10;Description automatically generated">
            <a:extLst>
              <a:ext uri="{FF2B5EF4-FFF2-40B4-BE49-F238E27FC236}">
                <a16:creationId xmlns:a16="http://schemas.microsoft.com/office/drawing/2014/main" id="{C9BD6794-60D7-9B4C-9259-685E64BB32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14610" y="2046691"/>
            <a:ext cx="2739190" cy="3926045"/>
          </a:xfrm>
          <a:prstGeom prst="rect">
            <a:avLst/>
          </a:prstGeom>
        </p:spPr>
      </p:pic>
    </p:spTree>
    <p:extLst>
      <p:ext uri="{BB962C8B-B14F-4D97-AF65-F5344CB8AC3E}">
        <p14:creationId xmlns:p14="http://schemas.microsoft.com/office/powerpoint/2010/main" val="2027291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4"/>
            <a:ext cx="8025582" cy="4351339"/>
          </a:xfrm>
        </p:spPr>
        <p:txBody>
          <a:bodyPr>
            <a:noAutofit/>
          </a:bodyPr>
          <a:lstStyle/>
          <a:p>
            <a:pPr marL="0" indent="0">
              <a:buNone/>
            </a:pPr>
            <a:r>
              <a:rPr lang="en-US" dirty="0">
                <a:latin typeface="Palatino" pitchFamily="2" charset="77"/>
                <a:ea typeface="Palatino" pitchFamily="2" charset="77"/>
              </a:rPr>
              <a:t>God also sends the Church to seek peace: in the Church universal, within denominations, and at the congregational level; in the world, where nations and religious or ethnic groups make war against one another; and in local communities, schools, workplaces, neighborhoods, and homes. These acts of peacemaking and justice are established upon God’s gracious act of reconciliation with us in Jesus Christ, and are a way of participating in Christ’s priestly intercession or advocacy for the world. </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“Great Peace,” Peter Koenig, 20th Century </a:t>
            </a:r>
          </a:p>
        </p:txBody>
      </p:sp>
      <p:pic>
        <p:nvPicPr>
          <p:cNvPr id="5" name="Picture 4">
            <a:extLst>
              <a:ext uri="{FF2B5EF4-FFF2-40B4-BE49-F238E27FC236}">
                <a16:creationId xmlns:a16="http://schemas.microsoft.com/office/drawing/2014/main" id="{2452F759-AA59-4345-9024-ADB7DEE143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13839" y="1825624"/>
            <a:ext cx="2639961" cy="4105118"/>
          </a:xfrm>
          <a:prstGeom prst="rect">
            <a:avLst/>
          </a:prstGeom>
        </p:spPr>
      </p:pic>
    </p:spTree>
    <p:extLst>
      <p:ext uri="{BB962C8B-B14F-4D97-AF65-F5344CB8AC3E}">
        <p14:creationId xmlns:p14="http://schemas.microsoft.com/office/powerpoint/2010/main" val="2296065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4"/>
            <a:ext cx="7043627" cy="4351339"/>
          </a:xfrm>
        </p:spPr>
        <p:txBody>
          <a:bodyPr>
            <a:noAutofit/>
          </a:bodyPr>
          <a:lstStyle/>
          <a:p>
            <a:pPr marL="0" indent="0">
              <a:buNone/>
            </a:pPr>
            <a:r>
              <a:rPr lang="en-US" dirty="0">
                <a:latin typeface="Palatino" pitchFamily="2" charset="77"/>
                <a:ea typeface="Palatino" pitchFamily="2" charset="77"/>
              </a:rPr>
              <a:t>In the Service for the Lord’s Day we proclaim, receive, and enact reconciliation with God in Christ. Through the proclamation of the Word we are given the assurance of freedom and peace in Christ and are inspired to share these gifts with others. Through Baptism and the Lord’s Supper we are united with Christ, made one in the Spirit, and empowered to break down the dividing walls of hostility that still separate us from one another.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“Peace, Justice, Unity,” Public Art Squad, 1984</a:t>
            </a:r>
          </a:p>
        </p:txBody>
      </p:sp>
      <p:pic>
        <p:nvPicPr>
          <p:cNvPr id="5" name="Picture 4" descr="A picture containing text, outdoor, painted&#10;&#10;Description automatically generated">
            <a:extLst>
              <a:ext uri="{FF2B5EF4-FFF2-40B4-BE49-F238E27FC236}">
                <a16:creationId xmlns:a16="http://schemas.microsoft.com/office/drawing/2014/main" id="{0CE01B56-1B21-3C4E-B10D-4D196CA1A5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75923" y="1825624"/>
            <a:ext cx="3077877" cy="4105118"/>
          </a:xfrm>
          <a:prstGeom prst="rect">
            <a:avLst/>
          </a:prstGeom>
        </p:spPr>
      </p:pic>
    </p:spTree>
    <p:extLst>
      <p:ext uri="{BB962C8B-B14F-4D97-AF65-F5344CB8AC3E}">
        <p14:creationId xmlns:p14="http://schemas.microsoft.com/office/powerpoint/2010/main" val="2211117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4"/>
            <a:ext cx="5257801" cy="4351339"/>
          </a:xfrm>
        </p:spPr>
        <p:txBody>
          <a:bodyPr>
            <a:noAutofit/>
          </a:bodyPr>
          <a:lstStyle/>
          <a:p>
            <a:pPr marL="0" indent="0">
              <a:buNone/>
            </a:pPr>
            <a:r>
              <a:rPr lang="en-US" dirty="0">
                <a:latin typeface="Palatino" pitchFamily="2" charset="77"/>
                <a:ea typeface="Palatino" pitchFamily="2" charset="77"/>
              </a:rPr>
              <a:t>We confess our participation in unjust systems, pray for an end to violence and injustice, offer our gifts to support Christ’s liberating work, and commit ourselves to pursue peace and justice in Jesus’ name.</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W-5.0304</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Icon of the Crucifixion, Syria or Egypt, ca. 1560</a:t>
            </a:r>
          </a:p>
        </p:txBody>
      </p:sp>
      <p:pic>
        <p:nvPicPr>
          <p:cNvPr id="7" name="Picture 6" descr="A picture containing text, painted, posing, old&#10;&#10;Description automatically generated">
            <a:extLst>
              <a:ext uri="{FF2B5EF4-FFF2-40B4-BE49-F238E27FC236}">
                <a16:creationId xmlns:a16="http://schemas.microsoft.com/office/drawing/2014/main" id="{CF6B6820-97B0-1942-82B2-7C375BA5B5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1826" y="1826024"/>
            <a:ext cx="3471974" cy="4104717"/>
          </a:xfrm>
          <a:prstGeom prst="rect">
            <a:avLst/>
          </a:prstGeom>
        </p:spPr>
      </p:pic>
    </p:spTree>
    <p:extLst>
      <p:ext uri="{BB962C8B-B14F-4D97-AF65-F5344CB8AC3E}">
        <p14:creationId xmlns:p14="http://schemas.microsoft.com/office/powerpoint/2010/main" val="3358365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667250"/>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Directory for Worship passage on “Justice and Peace” have to say about dismantling structural racism?</a:t>
            </a:r>
          </a:p>
          <a:p>
            <a:pPr marL="514350" indent="-514350">
              <a:buFont typeface="+mj-lt"/>
              <a:buAutoNum type="arabicParenR"/>
            </a:pPr>
            <a:r>
              <a:rPr lang="en-US" i="1" dirty="0">
                <a:latin typeface="Palatino" pitchFamily="2" charset="77"/>
                <a:ea typeface="Palatino" pitchFamily="2" charset="77"/>
              </a:rPr>
              <a:t>With respect to structural racism and in light of the Confessions, how does the Directory for Worship inform the identity and mission of the church?</a:t>
            </a:r>
          </a:p>
          <a:p>
            <a:pPr marL="514350" indent="-514350">
              <a:buFont typeface="+mj-lt"/>
              <a:buAutoNum type="arabicParenR"/>
            </a:pPr>
            <a:r>
              <a:rPr lang="en-US" i="1" dirty="0">
                <a:latin typeface="Palatino" pitchFamily="2" charset="77"/>
                <a:ea typeface="Palatino" pitchFamily="2" charset="77"/>
              </a:rPr>
              <a:t>How are we called to dismantle structural racism in worship?</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346855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Additional Resources</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1" y="1825625"/>
            <a:ext cx="5582477" cy="4351338"/>
          </a:xfrm>
        </p:spPr>
        <p:txBody>
          <a:bodyPr/>
          <a:lstStyle/>
          <a:p>
            <a:pPr marL="0" indent="0">
              <a:buNone/>
            </a:pPr>
            <a:r>
              <a:rPr lang="en-US" dirty="0">
                <a:latin typeface="Palatino" pitchFamily="2" charset="77"/>
                <a:ea typeface="Palatino" pitchFamily="2" charset="77"/>
              </a:rPr>
              <a:t>For more information on the Matthew 25 vision of the Presbyterian Church (U.S.A.), including resources for dismantling structural racism, visit </a:t>
            </a:r>
            <a:r>
              <a:rPr lang="en-US" dirty="0" err="1">
                <a:latin typeface="Palatino" pitchFamily="2" charset="77"/>
                <a:ea typeface="Palatino" pitchFamily="2" charset="77"/>
              </a:rPr>
              <a:t>pcusa.org</a:t>
            </a:r>
            <a:r>
              <a:rPr lang="en-US" dirty="0">
                <a:latin typeface="Palatino" pitchFamily="2" charset="77"/>
                <a:ea typeface="Palatino" pitchFamily="2" charset="77"/>
              </a:rPr>
              <a:t>/Matthew25.</a:t>
            </a:r>
          </a:p>
        </p:txBody>
      </p:sp>
      <p:pic>
        <p:nvPicPr>
          <p:cNvPr id="4" name="Picture 3" descr="Logo, company name&#10;&#10;Description automatically generated">
            <a:extLst>
              <a:ext uri="{FF2B5EF4-FFF2-40B4-BE49-F238E27FC236}">
                <a16:creationId xmlns:a16="http://schemas.microsoft.com/office/drawing/2014/main" id="{BE72587F-709F-4C49-AC16-84EE86C37C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0730" y="1825625"/>
            <a:ext cx="4193069" cy="1763682"/>
          </a:xfrm>
          <a:prstGeom prst="rect">
            <a:avLst/>
          </a:prstGeom>
        </p:spPr>
      </p:pic>
    </p:spTree>
    <p:extLst>
      <p:ext uri="{BB962C8B-B14F-4D97-AF65-F5344CB8AC3E}">
        <p14:creationId xmlns:p14="http://schemas.microsoft.com/office/powerpoint/2010/main" val="330298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Written for the United Presbyterian Church in the United States of America, the Confession of 1967 sought to address critical issues for the church and society in the mid-twentieth century. A key theme is reconciliation.</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Confession of 1967 pertaining to the work of dismantling structural racism. </a:t>
            </a: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55024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656096" cy="4351338"/>
          </a:xfrm>
        </p:spPr>
        <p:txBody>
          <a:bodyPr>
            <a:normAutofit/>
          </a:bodyPr>
          <a:lstStyle/>
          <a:p>
            <a:pPr marL="0" indent="0">
              <a:buNone/>
            </a:pPr>
            <a:r>
              <a:rPr lang="en-US" dirty="0">
                <a:latin typeface="Palatino" pitchFamily="2" charset="77"/>
                <a:ea typeface="Palatino" pitchFamily="2" charset="77"/>
              </a:rPr>
              <a:t>God has created the peoples of the earth to be one universal family. In [God’s] reconciling love, [God] overcomes the barriers between [us] and breaks down every form of discrimination based on racial or ethnic difference, real or imaginary. The church is called to bring all [people] to receive and uphold one another as persons in all relationships of life: in employment, housing, education, leisure, marriage, family, church, and the exercise of political rights.</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776853"/>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“Hands of the World,” Graphic Design </a:t>
            </a:r>
            <a:br>
              <a:rPr lang="en-US" sz="1000" dirty="0">
                <a:latin typeface="Palatino" pitchFamily="2" charset="77"/>
                <a:ea typeface="Palatino" pitchFamily="2" charset="77"/>
              </a:rPr>
            </a:br>
            <a:r>
              <a:rPr lang="en-US" sz="1000" dirty="0">
                <a:latin typeface="Palatino" pitchFamily="2" charset="77"/>
                <a:ea typeface="Palatino" pitchFamily="2" charset="77"/>
              </a:rPr>
              <a:t>for Movement for Peace, 21st Century</a:t>
            </a:r>
          </a:p>
        </p:txBody>
      </p:sp>
      <p:pic>
        <p:nvPicPr>
          <p:cNvPr id="8" name="Picture 7" descr="A close-up of a hand holding a baby's hand&#10;&#10;Description automatically generated with low confidence">
            <a:extLst>
              <a:ext uri="{FF2B5EF4-FFF2-40B4-BE49-F238E27FC236}">
                <a16:creationId xmlns:a16="http://schemas.microsoft.com/office/drawing/2014/main" id="{70C5E073-6A65-9947-AAB9-B6DA115537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72"/>
          <a:stretch/>
        </p:blipFill>
        <p:spPr>
          <a:xfrm>
            <a:off x="8419213" y="1825625"/>
            <a:ext cx="2934587" cy="3951228"/>
          </a:xfrm>
          <a:prstGeom prst="rect">
            <a:avLst/>
          </a:prstGeom>
        </p:spPr>
      </p:pic>
    </p:spTree>
    <p:extLst>
      <p:ext uri="{BB962C8B-B14F-4D97-AF65-F5344CB8AC3E}">
        <p14:creationId xmlns:p14="http://schemas.microsoft.com/office/powerpoint/2010/main" val="360232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634790" cy="4351338"/>
          </a:xfrm>
        </p:spPr>
        <p:txBody>
          <a:bodyPr>
            <a:normAutofit/>
          </a:bodyPr>
          <a:lstStyle/>
          <a:p>
            <a:pPr marL="0" indent="0">
              <a:buNone/>
            </a:pPr>
            <a:r>
              <a:rPr lang="en-US" dirty="0">
                <a:latin typeface="Palatino" pitchFamily="2" charset="77"/>
                <a:ea typeface="Palatino" pitchFamily="2" charset="77"/>
              </a:rPr>
              <a:t>Therefore, the church labors for the abolition of all racial discrimination and ministers to those injured by it. Congregations, individuals, or groups of Christians who exclude, dominate, or patronize [others], however subtly, resist the Spirit of God and bring contempt on the faith which they profess.</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9.44</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“Martin Luther King Jr.,” Kelly Latimore, 2019</a:t>
            </a:r>
          </a:p>
        </p:txBody>
      </p:sp>
      <p:pic>
        <p:nvPicPr>
          <p:cNvPr id="5" name="Picture 4" descr="A picture containing text, person&#10;&#10;Description automatically generated">
            <a:extLst>
              <a:ext uri="{FF2B5EF4-FFF2-40B4-BE49-F238E27FC236}">
                <a16:creationId xmlns:a16="http://schemas.microsoft.com/office/drawing/2014/main" id="{42315F7D-E98D-C342-8A36-3CFBFADD3D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36787" y="1825625"/>
            <a:ext cx="3117013" cy="4105117"/>
          </a:xfrm>
          <a:prstGeom prst="rect">
            <a:avLst/>
          </a:prstGeom>
        </p:spPr>
      </p:pic>
    </p:spTree>
    <p:extLst>
      <p:ext uri="{BB962C8B-B14F-4D97-AF65-F5344CB8AC3E}">
        <p14:creationId xmlns:p14="http://schemas.microsoft.com/office/powerpoint/2010/main" val="202524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Confession of 1967 have to say about dismantling structural racism?</a:t>
            </a:r>
          </a:p>
          <a:p>
            <a:pPr marL="514350" indent="-514350">
              <a:buFont typeface="+mj-lt"/>
              <a:buAutoNum type="arabicParenR"/>
            </a:pPr>
            <a:r>
              <a:rPr lang="en-US" i="1" dirty="0">
                <a:latin typeface="Palatino" pitchFamily="2" charset="77"/>
                <a:ea typeface="Palatino" pitchFamily="2" charset="77"/>
              </a:rPr>
              <a:t>With respect to structural racism,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346669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Written in the Dutch Reformed Mission Church in the context of South African apartheid, the Confession of Belhar was adopted in 1986. It condemns the sin of racism and calls for unity and justice in the church.</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Confession of Belhar pertaining to the work of dismantling structural racism. </a:t>
            </a: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409970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343274"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God has entrusted the church with the message of reconciliation in and through Jesus Christ;</a:t>
            </a:r>
          </a:p>
          <a:p>
            <a:pPr marL="0" indent="0">
              <a:buNone/>
            </a:pPr>
            <a:r>
              <a:rPr lang="en-US" dirty="0">
                <a:latin typeface="Palatino" pitchFamily="2" charset="77"/>
                <a:ea typeface="Palatino" pitchFamily="2" charset="77"/>
              </a:rPr>
              <a:t>• that the church is called to be the salt of the earth and the light of the world, that the church is called blessed because it is a peacemaker, that the church is witness both by word and by deed to the new heaven and the new earth in which righteousness dwells;</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“Festival of Lights,” John August Swanson, 2000</a:t>
            </a:r>
          </a:p>
        </p:txBody>
      </p:sp>
      <p:pic>
        <p:nvPicPr>
          <p:cNvPr id="5" name="Picture 4" descr="A picture containing colorful, different, vegetable, variety&#10;&#10;Description automatically generated">
            <a:extLst>
              <a:ext uri="{FF2B5EF4-FFF2-40B4-BE49-F238E27FC236}">
                <a16:creationId xmlns:a16="http://schemas.microsoft.com/office/drawing/2014/main" id="{29933FD2-234A-AB4A-B7F1-6627C67A4D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25539" y="1874130"/>
            <a:ext cx="2828261" cy="4056612"/>
          </a:xfrm>
          <a:prstGeom prst="rect">
            <a:avLst/>
          </a:prstGeom>
        </p:spPr>
      </p:pic>
    </p:spTree>
    <p:extLst>
      <p:ext uri="{BB962C8B-B14F-4D97-AF65-F5344CB8AC3E}">
        <p14:creationId xmlns:p14="http://schemas.microsoft.com/office/powerpoint/2010/main" val="1586349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2685</Words>
  <Application>Microsoft Macintosh PowerPoint</Application>
  <PresentationFormat>Widescreen</PresentationFormat>
  <Paragraphs>135</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Optima</vt:lpstr>
      <vt:lpstr>Palatino</vt:lpstr>
      <vt:lpstr>Office Theme</vt:lpstr>
      <vt:lpstr>The PC(USA) Constitution on Dismantling  Structural Racism</vt:lpstr>
      <vt:lpstr>About This Presentation</vt:lpstr>
      <vt:lpstr>What Are the Confessions?</vt:lpstr>
      <vt:lpstr>The Confession of 1967</vt:lpstr>
      <vt:lpstr>The Confession of 1967</vt:lpstr>
      <vt:lpstr>The Confession of 1967</vt:lpstr>
      <vt:lpstr>Questions for Discussion or Reflection </vt:lpstr>
      <vt:lpstr>The Confession of Belhar</vt:lpstr>
      <vt:lpstr>The Confession of Belhar</vt:lpstr>
      <vt:lpstr>The Confession of Belhar</vt:lpstr>
      <vt:lpstr>The Confession of Belhar</vt:lpstr>
      <vt:lpstr>The Confession of Belhar</vt:lpstr>
      <vt:lpstr>The Confession of Belhar</vt:lpstr>
      <vt:lpstr>Questions for Discussion or Reflection </vt:lpstr>
      <vt:lpstr>A Brief Statement of Faith</vt:lpstr>
      <vt:lpstr>A Brief Statement of Faith</vt:lpstr>
      <vt:lpstr>A Brief Statement of Faith</vt:lpstr>
      <vt:lpstr>A Brief Statement of Faith</vt:lpstr>
      <vt:lpstr>A Brief Statement of Faith</vt:lpstr>
      <vt:lpstr>A Brief Statement of Faith</vt:lpstr>
      <vt:lpstr>Questions for Discussion or Reflection </vt:lpstr>
      <vt:lpstr>The Foundations of Presbyterian Polity</vt:lpstr>
      <vt:lpstr>The Foundations of Presbyterian Polity</vt:lpstr>
      <vt:lpstr>The Foundations of Presbyterian Polity</vt:lpstr>
      <vt:lpstr>The Foundations of Presbyterian Polity</vt:lpstr>
      <vt:lpstr>Questions for Discussion or Reflection </vt:lpstr>
      <vt:lpstr>The Form of Government</vt:lpstr>
      <vt:lpstr>The Form of Government</vt:lpstr>
      <vt:lpstr>The Form of Government</vt:lpstr>
      <vt:lpstr>The Form of Government</vt:lpstr>
      <vt:lpstr>Questions for Discussion or Reflection </vt:lpstr>
      <vt:lpstr>The Directory for Worship</vt:lpstr>
      <vt:lpstr>The Directory for Worship </vt:lpstr>
      <vt:lpstr>The Directory for Worship </vt:lpstr>
      <vt:lpstr>The Directory for Worship </vt:lpstr>
      <vt:lpstr>The Directory for Worship </vt:lpstr>
      <vt:lpstr>Questions for Discussion or Reflection </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 Year</dc:title>
  <dc:creator>David Gambrell</dc:creator>
  <cp:lastModifiedBy>Leo Dorsey</cp:lastModifiedBy>
  <cp:revision>54</cp:revision>
  <dcterms:created xsi:type="dcterms:W3CDTF">2021-03-02T20:17:33Z</dcterms:created>
  <dcterms:modified xsi:type="dcterms:W3CDTF">2023-03-29T17:32:44Z</dcterms:modified>
</cp:coreProperties>
</file>